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8"/>
  </p:notesMasterIdLst>
  <p:handoutMasterIdLst>
    <p:handoutMasterId r:id="rId69"/>
  </p:handout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24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05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r">
              <a:defRPr sz="1200"/>
            </a:lvl1pPr>
          </a:lstStyle>
          <a:p>
            <a:r>
              <a:rPr lang="en-US" smtClean="0"/>
              <a:t>14-Jun-23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r">
              <a:defRPr sz="1200"/>
            </a:lvl1pPr>
          </a:lstStyle>
          <a:p>
            <a:fld id="{AB65355A-98C4-439A-AE42-0B7A6F979B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63691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/>
          <a:lstStyle>
            <a:lvl1pPr algn="r">
              <a:defRPr sz="1200"/>
            </a:lvl1pPr>
          </a:lstStyle>
          <a:p>
            <a:r>
              <a:rPr lang="en-US" smtClean="0"/>
              <a:t>14-Jun-23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14" tIns="46257" rIns="92514" bIns="462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2514" tIns="46257" rIns="92514" bIns="4625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0" cy="493316"/>
          </a:xfrm>
          <a:prstGeom prst="rect">
            <a:avLst/>
          </a:prstGeom>
        </p:spPr>
        <p:txBody>
          <a:bodyPr vert="horz" lIns="92514" tIns="46257" rIns="92514" bIns="46257" rtlCol="0" anchor="b"/>
          <a:lstStyle>
            <a:lvl1pPr algn="r">
              <a:defRPr sz="1200"/>
            </a:lvl1pPr>
          </a:lstStyle>
          <a:p>
            <a:fld id="{E9307CAA-C940-4915-916C-8303C0C95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66910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88A92-D2AB-4ABD-9C65-6E297F0691A4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14-Jun-23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6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307CAA-C940-4915-916C-8303C0C95C8A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14-Jun-23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54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0EC5B-1E5E-4C73-926A-D448F32081BC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3223E2-9293-4763-AD7A-EFE0B673E700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87896-49AF-404E-9014-BE164B29D492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20429-EA54-48BA-8348-3DD7B2A6A5CA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2AAE0-A844-4EEF-8DFD-F44FADDEA780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2F433-7D10-4901-BE9B-202B7CED9391}" type="datetime1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C764E-2C12-49FC-94E3-B940A61A683B}" type="datetime1">
              <a:rPr lang="en-US" smtClean="0"/>
              <a:t>13-Jun-23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11185-3E67-4AC3-9BDD-DA6221142A14}" type="datetime1">
              <a:rPr lang="en-US" smtClean="0"/>
              <a:t>13-Jun-23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2C5A-93F9-45DD-853C-1AFE527CE54C}" type="datetime1">
              <a:rPr lang="en-US" smtClean="0"/>
              <a:t>13-Jun-23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0F387-F155-4A5A-BEB7-5E2A5E0A085E}" type="datetime1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82ED-626C-4920-94A0-C0330FB8D3EC}" type="datetime1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3064DC-2CC0-4B8D-8FF4-8A4F39F1E82C}" type="datetime1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3116DC6-89F3-4657-848A-44C392186C4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04800" y="609600"/>
            <a:ext cx="8610600" cy="5943600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25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တရုတ်ပြည်သူ့သမ္မတနိုင်ငံသို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ဆန်ကွဲတင်ပို့မည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ကုမ္ပဏီများ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ဆန်စက်များနှင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ဆန်စက်လုပ်သားများ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Hygiene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ပိုင်းဆိုင်ရာ</a:t>
            </a:r>
            <a:r>
              <a:rPr lang="en-US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6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သိကောင်းစရာများ</a:t>
            </a:r>
            <a:endParaRPr lang="my-MM" sz="26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endParaRPr lang="en-US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3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မြန်မာကုန်ပစ္စည်းစစ်ဆေးရေးနှင</a:t>
            </a:r>
            <a:r>
              <a:rPr lang="en-US" sz="3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3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စမ်းသပ်မှုလုပ်ငန်းလီမိတက</a:t>
            </a:r>
            <a:r>
              <a:rPr lang="en-US" sz="3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MRF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                                               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                   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၂၀၂၃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ခုနှစ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ဇွန်လ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88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625306"/>
              </p:ext>
            </p:extLst>
          </p:nvPr>
        </p:nvGraphicFramePr>
        <p:xfrm>
          <a:off x="228599" y="228599"/>
          <a:ext cx="8686800" cy="59709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677"/>
                <a:gridCol w="5747520"/>
                <a:gridCol w="896168"/>
                <a:gridCol w="1694435"/>
              </a:tblGrid>
              <a:tr h="89219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A.      </a:t>
                      </a: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ကုန်ကြမ်းနှင့်ကုန်ချောသိုလှောင်ရုံ/စက်ရုံတွင် ထားခြင်း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C/NC/NA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အကျိုးအကြောင်း ရှင်းလင်းခြင်း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86548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၆။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ထိန်းချုပ်ဖျက်ပိုး ထောင်ချောက်များ </a:t>
                      </a:r>
                      <a:b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</a:b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(က) ၁၀၀ စတုရန်းမီတာလျှင် ထောင်ချောက်တစ်ခုနှုန်း ထားရ</a:t>
                      </a:r>
                      <a:r>
                        <a:rPr lang="my-MM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ှိ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 </a:t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       </a:t>
                      </a:r>
                      <a:r>
                        <a:rPr lang="my-MM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ခ</a:t>
                      </a: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ြင်း ရှိ/မရှိ။</a:t>
                      </a:r>
                      <a:b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</a:b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( ခ)  မီးထောင်ချောက်မှဖမ်းမိသော ထန်းချုပ်ဖျက်ပိုးများအား                             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/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       </a:t>
                      </a:r>
                      <a:r>
                        <a:rPr lang="my-MM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</a:t>
                      </a: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ိုက်ပျိုးရေးဌာနသို့ ပေးပို့သော မှတ်တမ်းများထားရှိမှု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/>
                      </a:r>
                      <a:b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</a:b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        </a:t>
                      </a:r>
                      <a:r>
                        <a:rPr lang="my-MM" sz="18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ရ</a:t>
                      </a: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ှိ/မရှိ။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29772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၇။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ပစ္စည်းကိရိယာများ သန့်ရှင်းရေးလုပ်ခြင်းနှင့်ထိန်းသိမ်းခြင်း (လုံလောက်မှု/ ပုံစံ/ အခြေအနေ/ သန့်ရှင်းရေးထိန်းသိမ်း ပြင်ဆင်ခြင် မှတ်တမ်းများ)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21662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၈။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ဆန်ကို (ကိုင်တွယ်ခြင်း၊ အိတ်ဖွင့်ခြင်း၊ ချိန်တွယ်ခြင်း၊ အလုပ်လုပ်သည့်နေ့တွင် ကြမ်းပြင် သန့်ရှင်းမှု ရှိ/မရှိ၊ မှတ်တမ်းထားရှိမှု ရှိ/မရှိ)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671575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၉။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ကြိတ်ခွဲသန့်စင်နေစဉ် နမူနာယူ၍ ပိုးနှင့် ပေါင်းစေ့ ကင်းစင်မှု ရှိ/မရှိ စစ်ဆေး ခြင်း၊ မှတ်တမ်းထားရှိမှု ရှိ/မရှိ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74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297994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015672"/>
              </p:ext>
            </p:extLst>
          </p:nvPr>
        </p:nvGraphicFramePr>
        <p:xfrm>
          <a:off x="152400" y="70347"/>
          <a:ext cx="8839200" cy="6635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5221"/>
                <a:gridCol w="5660189"/>
                <a:gridCol w="989628"/>
                <a:gridCol w="1724162"/>
              </a:tblGrid>
              <a:tr h="76200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B. </a:t>
                      </a:r>
                      <a:r>
                        <a:rPr lang="my-MM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လုပ်သားများ ကျန်းမာရေးနှင့် တကိုယ်ရည်သန့်ရှင်းရေး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C/NC/NA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အကျိုးအကြောင်း ရှင်းလင်းခြင်း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1039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လုပ်သားများကျန်းမာရေးနှင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့်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တက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ိုယ်ရည်သန့်ရှင်းရ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သင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်တန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ယာယီလုပ်သားများအပါအဝင် သင်တန်းပ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သည့်သူ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အဖ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ွဲ့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4571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အဝတ်လဲခန်းထားရှိပ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ေးမ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 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တည်နေရာ၊ နေရာလုံလောက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်မ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0981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ပိုးမွှားကာကွယ်ခြင်းနှင့် ကျန်းမာရေးနှင့်ဆိုင်သ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ောပစ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္စည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်း ထ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ားရှိအသုံးပြုမှု (ခေါင်းဆောင်း၊ ခါးစီး၊ ဖိနပ်များ၊ နှာခေါင်းစည်း၊ သန့်ရှင်းသော အဝတ်အစား ဝတ်ဆင်မှု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0625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၄။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အိမ်သာတည်နေရာနှင့်အခြေအနေ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ဆောက်ထားပုံ၊ အမျိုးအစား၊ သုံးနိုင်သည့် အခြေအနေ၊ ရေရှိမှုနှင့် ဆန်မ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ျား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က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 ညစ်ညမ်းနိုင်စွမ်း 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1080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လုပ်သားများ ကျန်းမာရေးအခြေအန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ကို တ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ိုက်ရိုက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က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ိုင်တွယ်သည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့် လ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ုပ်သ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ား များ</a:t>
                      </a:r>
                      <a:r>
                        <a:rPr lang="en-US" sz="1900" baseline="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အစ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ာဆောင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်ရ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ောဂါကင်း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/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မကင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်း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1080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၆။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 တ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ိုက်ရိုက်ကိုင်တွယ်သည့်သူများ သန့်ရှင်းရ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ဆ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ောင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်ရ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ွက်မ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ှု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မကိုင်တွယ်မီ လက်ဆေးခြင်း ရှိ/မရှိ၊ ဆန်မ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ျားပ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ေါ် ခြေဖြင့်နင်းခြင်း ရှိ/မရှိ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442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821760"/>
              </p:ext>
            </p:extLst>
          </p:nvPr>
        </p:nvGraphicFramePr>
        <p:xfrm>
          <a:off x="228600" y="533398"/>
          <a:ext cx="8686800" cy="5562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"/>
                <a:gridCol w="5486401"/>
                <a:gridCol w="1048764"/>
                <a:gridCol w="1694435"/>
              </a:tblGrid>
              <a:tr h="941879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C.</a:t>
                      </a:r>
                      <a:r>
                        <a:rPr lang="my-MM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ဆန်စက်များ၏ အဆင့်အတန်း သတ်မှတ်ချက်များ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C/NC/NA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အကျိုးအကြောင်း ရှင်းလင်းခြင်း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8107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ဆန်စက်ကို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                     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ခုနှစ်တွင် စတင်ကြိတ်ခ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ွဲ</a:t>
                      </a: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လည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်ပတ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်သည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်။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534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တစ်ရက်လျှင် အနည်းဆုံး စပါးတန်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၅၀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ကြိတ်ခွဲနိုင်ခြင်း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705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အဆင့်မြင့်ပြည်ပပို့ ဆန်စက်ကြိတ် အဆင့်အတန်း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(Well Milled)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ကြိတ်ခွဲနိုင်ခြင်း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62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၄။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ဆန်ကွဲ အရောင်တင်စက်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(Wet Polisher)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စက်ယူနစ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်</a:t>
                      </a: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ျား တပ်ဆင်ထားခြင်း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62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ဆန်ကွဲ အရောင်ရွေးစက်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(Color Sorter)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စက်ယူနစ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်</a:t>
                      </a: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ျား တပ်ဆင်ထားခြင်း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62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၆။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စပါးမှ စတင်ကြိတ်ခွဲသော ဆန်စက်ဖြင့်လျှင် စပ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ါး</a:t>
                      </a: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အခ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ြော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က်</a:t>
                      </a: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ခ</a:t>
                      </a:r>
                      <a:r>
                        <a:rPr lang="my-MM" sz="1900" b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ံစက်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535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146209"/>
              </p:ext>
            </p:extLst>
          </p:nvPr>
        </p:nvGraphicFramePr>
        <p:xfrm>
          <a:off x="228600" y="147933"/>
          <a:ext cx="8686800" cy="62528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7200"/>
                <a:gridCol w="5486401"/>
                <a:gridCol w="1048764"/>
                <a:gridCol w="1694435"/>
              </a:tblGrid>
              <a:tr h="97762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D. </a:t>
                      </a:r>
                      <a:r>
                        <a:rPr lang="my-MM" sz="18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ပြည်ပသို့</a:t>
                      </a:r>
                      <a:r>
                        <a:rPr lang="my-MM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 တင်ပို့ရန်</a:t>
                      </a:r>
                      <a:r>
                        <a:rPr lang="en-US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 </a:t>
                      </a:r>
                      <a:r>
                        <a:rPr lang="my-MM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အမှန်တကယ်ဆောင်ရွက်ချိန်တွင် ဆောင်ရွက်ထားရမည့်အချက်များ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C/NC/NA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အကျိုးအကြောင်း ရှင်းလင်းခြင်း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27650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ပိုးသတ်မှိုင်းတိုက်ခြင်း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သက်သေခံလက်မှာ ရှိ/မရှိ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(က) ကွန်တိန်နာပေါ်တင်ခြင်း (ကွန်တိန်နာအခြေအနေ၊ 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/>
                      </a:r>
                      <a:b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</a:b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       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သန့်ရှင်းမှု၊ မှတ်တမ်းများ)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 ခ)  ကွန်တိန်နာပေါ်တင်ခြင်း (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SOP/ Traceability </a:t>
                      </a:r>
                      <a:b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</a:b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        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မှတ်တမ်းများ)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 ဂ)  ကွန်တိန်နာကို ပိုးသတ်မှိုင်းတိုက်ခြင်း 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/>
                      </a:r>
                      <a:b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</a:b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        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(သုံးသည့်ဓာတုပစ္စည်း၊ ပမာဏ၊ ရက်စွဲ၊ 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SOP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၊ 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/>
                      </a:r>
                      <a:b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</a:b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        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မှတ်တမ်းများ)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78205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Ready Cargo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များကို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အိတ်ထည့်ရာတွင် အိတ်အသစ်များ အသုံးပြုမှု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7281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ဆန်ထုပ်ပိုးသည့် သေတ္တာ/အိတ်များတွင်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“ တရုတ်ပြည်သူ့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သမ္မတနို်ငငံသို့” ဟူသော အမှတ်အသားနှင့် ဆန်၏ အုပ်စု၊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ကြိတ်ခွဲသည့်စက်ရုံ၊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တင်ပို့သူအမည်၊ လုပ်ငန်းမှတ်ပုံတင်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အမှတ်၊ ကုမ္ပဏီလိပ်စာတို့ကို တရုတ်-မြန်မာ နှစ်ဘာသာ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ဖြင့် ဖော်ပြထားခြင်း ရှိ/မရှိ။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6878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Officers\Daw Kyi Kyi\DGM\Rice Processor (Last Page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99961"/>
            <a:ext cx="5105400" cy="660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991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209800"/>
            <a:ext cx="8458200" cy="2057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572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I.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ကုန်ကြမ်းနှင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ကုန်ချောသိုလှောင်ရုံထားရှိမှုအခြေအနေ</a:t>
            </a: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61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25910" y="304800"/>
            <a:ext cx="7162800" cy="1143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၁။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ကုန်ကြမ်းသိုလှောင်ရုံအဆောက်အဦထားရှိမှု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34950" y="1600200"/>
            <a:ext cx="8686800" cy="5105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4.4.8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Stroage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(Codex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General Principle of Food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Hygiene)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ပါဝင်ပစ္စည်းများနှင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အစားအစာမဟုတ်သော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ဓါတုပစ္စည်းများ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ဥပမာ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ရှင်းရေးသုံးပစ္စည်းများ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စက်ဆီ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ချောဆီစသည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့်)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အတွက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သိုလှောင်ရန်နေရာ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လုံလောက်မှုရှိရမည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သီးခြားသိုလှောင်ထားရမည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ပြုပြင်ထိန်းသိမ်းမှုနှင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ရှင်းရေးလုပ်နိုင်အောင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စီမံထားရန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ဖျက်စီးတက်သောပိုးမ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တိရိစ္ဆာန်များ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ဝင်ရောက်ခြင်းကို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ကာကွယ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	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တားဆီးရန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သိုလှောင်စဉ်ကာလအတွင်း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ကုန်ပစ္စည်းတို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့၏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သဘာဝ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ပျက်စီးမှုမရှိအောင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	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အပူချိန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စိုထိုင်းဆများ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ထိန်းချုပ်နိုင်သည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ဖန်တီးထားရန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en-US" sz="20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30530" y="1604010"/>
            <a:ext cx="8332470" cy="31965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57200" algn="l"/>
              </a:tabLst>
            </a:pP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CCIC (16.6.2015)  Article 1.2 – g</a:t>
            </a:r>
          </a:p>
          <a:p>
            <a:pPr algn="l">
              <a:tabLst>
                <a:tab pos="457200" algn="l"/>
              </a:tabLst>
            </a:pP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342900" indent="-342900" algn="l">
              <a:lnSpc>
                <a:spcPct val="2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ုန်ကြမ်းနှင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ကုန်ချောကို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သီးခြားသိုလှောင်ထားရမည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342900" indent="-342900" algn="l">
              <a:lnSpc>
                <a:spcPct val="20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ြိတ်ခွဲပြီး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ထုပ်ပိုးမည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ဆန်များက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ိုသ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ီးသန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သိုလှောင်ထားရမည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200000"/>
              </a:lnSpc>
              <a:tabLst>
                <a:tab pos="457200" algn="l"/>
              </a:tabLst>
            </a:pPr>
            <a:endParaRPr lang="en-US" sz="2000" dirty="0">
              <a:solidFill>
                <a:schemeClr val="tx1"/>
              </a:solidFill>
              <a:latin typeface="Myanmar3" pitchFamily="18" charset="0"/>
              <a:ea typeface="Myanmar3" pitchFamily="18" charset="0"/>
              <a:cs typeface="Myanmar3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06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28600"/>
            <a:ext cx="8001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ကုန်ကြမ်းနှင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ကုန်ချောရောနှောထားသည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52600"/>
            <a:ext cx="4040188" cy="4038600"/>
          </a:xfrm>
          <a:prstGeom prst="rect">
            <a:avLst/>
          </a:prstGeom>
        </p:spPr>
      </p:pic>
      <p:pic>
        <p:nvPicPr>
          <p:cNvPr id="4" name="Content Placeholder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52600"/>
            <a:ext cx="4041775" cy="403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2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762000"/>
            <a:ext cx="8229600" cy="13449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၂။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ကုန်ချောထုတ်လုပ်ထားသည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ကုန်ပစ္စည်းများအား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ထားရှိမှု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2590800"/>
            <a:ext cx="8229600" cy="2209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154305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Article V.  The Protocol Between MOA &amp; AQSIQ   (24.9.2014)</a:t>
            </a:r>
          </a:p>
          <a:p>
            <a:pPr algn="l">
              <a:lnSpc>
                <a:spcPct val="150000"/>
              </a:lnSpc>
              <a:tabLst>
                <a:tab pos="1543050" algn="l"/>
              </a:tabLst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154305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ကြိတ်ခွဲထုပ်ပိုးပြီးဆန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်(Ready Cargo)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သီးသန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သိုလှောင်ထားရမည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en-US" sz="20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8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1076012"/>
            <a:ext cx="8458200" cy="45627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endParaRPr lang="en-US" sz="2800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my-MM" sz="2800" dirty="0" smtClean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တရ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ုတ်နိုင်ငံသို့ ဆန်တင်ပို့မည့် ဆန်စက်များအား</a:t>
            </a:r>
            <a:r>
              <a:rPr lang="en-US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 </a:t>
            </a:r>
            <a:endParaRPr lang="en-US" sz="2800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MITS 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မှ စစ်ဆေးရာတွင်</a:t>
            </a:r>
            <a:endParaRPr lang="en-US" sz="28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AQSIO 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နှင့်</a:t>
            </a:r>
            <a:r>
              <a:rPr lang="en-US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 MOA 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တို့</a:t>
            </a:r>
            <a:r>
              <a:rPr lang="en-US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 MOU 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နှင့်</a:t>
            </a:r>
            <a:r>
              <a:rPr lang="en-US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 CCIC 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၏ စစ်ဆေးရန် လိုအပ်ချက်ပုံစံများတွင</a:t>
            </a:r>
            <a:r>
              <a:rPr lang="my-MM" sz="2800" dirty="0" smtClean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်</a:t>
            </a:r>
            <a:r>
              <a:rPr lang="en-US" sz="2800" dirty="0" smtClean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 </a:t>
            </a:r>
            <a:r>
              <a:rPr lang="my-MM" sz="2800" dirty="0" smtClean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တ</a:t>
            </a:r>
            <a:r>
              <a:rPr lang="my-MM" sz="2800" dirty="0">
                <a:solidFill>
                  <a:schemeClr val="tx1"/>
                </a:solidFill>
                <a:latin typeface="Pyidaungsu" pitchFamily="34" charset="0"/>
                <a:cs typeface="Pyidaungsu" pitchFamily="34" charset="0"/>
              </a:rPr>
              <a:t>ွေ့ရှိရသည့် အခြေခံစဉ်းစားသင့်သည့် အချက်များ</a:t>
            </a:r>
            <a:endParaRPr lang="en-US" sz="28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8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3124200"/>
            <a:ext cx="8686800" cy="35814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endParaRPr lang="en-US" sz="2400" dirty="0">
              <a:solidFill>
                <a:srgbClr val="002060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9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685800" y="457200"/>
            <a:ext cx="7467600" cy="71596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ကုန်ချော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(Ready Cargo)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သီးခြားထားရှိမှု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8" name="Picture 2" descr="C:\Users\user\Desktop\Win  Pyae San\22.5.19Swan Htet Myat Co.,Ltd\4.6.19U Paing\IMG_20190604_1141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38862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user\Desktop\Win  Pyae San\26.5.19Shwe Sin Nan Taw Co.,Ltd\IMG_1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88800"/>
            <a:ext cx="3886200" cy="269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user\Desktop\Win  Pyae San\24.5.19Golden Bayint Naung CO.,Ltd\24.5.2019Ma Naw Thu Kha\IMG_17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61" y="4100750"/>
            <a:ext cx="3867639" cy="255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ser\Desktop\Win  Pyae San\29.5.19Nang Sein Akar Re Co.Ltd\29.5.19Aung Soe Moe2\IMG_20190529_1116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442" y="4100750"/>
            <a:ext cx="3854158" cy="2552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5814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85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457200" y="304800"/>
            <a:ext cx="8305800" cy="152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4572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၃။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ဂိုဒေါင်အတွင်း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်/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လေထွက်နှင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ရှင်းမှု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tabLst>
                <a:tab pos="457200" algn="l"/>
              </a:tabLst>
            </a:pP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4.4.6	Air Quality &amp; Ventilation </a:t>
            </a:r>
          </a:p>
          <a:p>
            <a:pPr algn="l"/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(Codex – General Principle of Food Hygiene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1981200"/>
            <a:ext cx="8763000" cy="4648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လေကောင်းလေသန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လေဝင်လေထွက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ကောင်းမွန်စေရန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လေကြောင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ဖြစ်သော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ထိတွေ့ညစ်ညမ်းမှုကို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အနည်းဆုံးလျော့ချရန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ပတ်ဝန်းကျင်အပူချိန်ကို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ထိန်းညှိရန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ကုန်စည်အား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ထိခိုက်စေနိုင်သော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အနံအသက်ဆိုးများကို</a:t>
            </a:r>
            <a:r>
              <a:rPr lang="my-MM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ကာကွယ်ထိန်းချုပ်ရန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အစိုဓါတ်ကို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လေဝင်လေထွက်ကို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စနစ်တက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ျ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စီမံရန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နေရာများမ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0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လေဝင်လေထွက</a:t>
            </a: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ြတ်သန်းခြင်း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	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>
              <a:lnSpc>
                <a:spcPct val="150000"/>
              </a:lnSpc>
              <a:tabLst>
                <a:tab pos="457200" algn="l"/>
                <a:tab pos="685800" algn="l"/>
              </a:tabLst>
            </a:pP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ရှင်းသောလေဖြစ်စေရန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ထိန်းချုပ်မှုလုပ်ဆောင်ရန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7315200" y="64008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238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9200" y="3810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လေဝင်လေထွက်ထားရှိမှု</a:t>
            </a:r>
            <a:r>
              <a:rPr lang="en-US" sz="28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23.5.19Htoork Main Hilang Co.,Ltd\23.5.19Shwe Wah Win2\IMG_16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45761"/>
            <a:ext cx="3516924" cy="248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6041" y="1245760"/>
            <a:ext cx="2488042" cy="248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4262" y="3886201"/>
            <a:ext cx="471853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69683" y="6446838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1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846667" y="152400"/>
            <a:ext cx="7772400" cy="2057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endParaRPr lang="en-US" sz="1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၄။ 	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သိုလှောင်စဉ်အတွင်း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ဆန်အိတ်များ၏အ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​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ခြေအနေ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</a:t>
            </a:r>
            <a:b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</a:br>
            <a:r>
              <a:rPr lang="en-US" sz="18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အသစ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်/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အသန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့်/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ကြမ်းခင်းသုံးခြင်း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နံရံနှင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ကပ်လွန်းမနေခြင်း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သိုလှောင်သည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my-MM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br>
              <a:rPr lang="my-MM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</a:br>
            <a:r>
              <a:rPr lang="my-MM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    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/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4.2.2</a:t>
            </a:r>
            <a:r>
              <a:rPr lang="en-US" sz="18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Internal Structures and Fittings</a:t>
            </a:r>
          </a:p>
          <a:p>
            <a:pPr algn="l"/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(Codex – General Principle of Food Hygiene)</a:t>
            </a:r>
          </a:p>
          <a:p>
            <a:pPr algn="l">
              <a:lnSpc>
                <a:spcPct val="150000"/>
              </a:lnSpc>
            </a:pPr>
            <a:endParaRPr lang="en-US" sz="1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846666" y="2286000"/>
            <a:ext cx="7763933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အတွင်းပိုင်းဖွဲ့စည်းတည်ဆောက်ခြင်းနှင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တပ်ဆင်ခြင်း</a:t>
            </a:r>
            <a:endParaRPr lang="en-US" sz="18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ဆန်အိတ်များနှင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တိုက်ရိုက်ထိတွေ့သော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ကြမ်းခင်းမျက်နှာပြင်သည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ကောင်းမွန်ကြံ့ခိုင်ပြီး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ရေစိမ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ဝင်ခြင်း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ထိန်းသိမ်းပြုပြင်ရေးနှင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ပိုးသတ်ခြင်းလုပ်ငန်းများ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လွယ်ကူစွာ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လုပ်ဆောင်ထားနိုင်ရန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ခိုလှုံသော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တိရိစ္ဆာန်များ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အမှိုက်သရိုက်များ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ရှင်းလင်းဖယ်ရှားခြင်း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လုပ်ဆောင်ရာတွင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လွယ်ကူမှုရှိစေရန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my-MM" sz="18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နံရံမျက်နှာစာများ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အခန်းအကန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များနှင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ကြမ်းပြင်တို့ကို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ရေစိမ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မဝင်နိုင်သော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ပစ္စည်းများ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အသုံးပြုရာတွင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အဆိပ်အတောက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မဖြစ်ပွားစေနိင်သော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ပစ္စည်းများကိုသာသုံးရန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endParaRPr lang="my-MM" sz="18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endParaRPr lang="en-US" sz="18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01000" y="64166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6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837168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သိုလှောင်ရုံအတွင်း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နံရံနှင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ပိုင်ပုံကြား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နေရာမထားရှိမှု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22.5.19Swan Htet Myat Co.,Ltd\22.5.19Pain Kyar Ywat\IMG-1a3ed297cd414541ba9d991dd009370c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752600"/>
            <a:ext cx="30861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Win  Pyae San\18.5.19Min Hla Co.,Ltd\20.5.19Shwe Lin yone\IMG_1457 - Cop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1" y="1752600"/>
            <a:ext cx="4397829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5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838200"/>
            <a:ext cx="812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သိုလှောင်ရုံအတွင်း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နံရံနှင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ပိုင်ပုံကြား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ထားရှိမှု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Content Placeholder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4" y="1752600"/>
            <a:ext cx="4038600" cy="4038600"/>
          </a:xfrm>
          <a:prstGeom prst="rect">
            <a:avLst/>
          </a:prstGeom>
        </p:spPr>
      </p:pic>
      <p:pic>
        <p:nvPicPr>
          <p:cNvPr id="4" name="Content Placeholder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904" y="1752600"/>
            <a:ext cx="4038600" cy="403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781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04801" y="152400"/>
            <a:ext cx="8686799" cy="3352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၅။ 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စက်ရုံအခြေခံအဆောက်အဦ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လုံလောက်မှု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571500" indent="-571500"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ကြမ်းခင်း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အမိုး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တံခါး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ပြူတင်းပေါက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ဖျက်ပိုးနှင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ကြွ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က်နှိမ်နှင်းခြင်း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ငှက်မလာအောင်တားထားခြင်း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လေဝင်လေထွက်အခြေအနေ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4.2	Premises &amp; Rooms (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သိုလှောင်ရုံနှင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အခန်းများ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 </a:t>
            </a:r>
          </a:p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(Codex – General Principle of Food Hygiene)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4.2.1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Design &amp; Layout  (Codex – General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Principle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of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Food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Hygiene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04801" y="3733800"/>
            <a:ext cx="8686799" cy="2895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အတွင်းဒီဇိုင်းပုံစံနှင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ခင်းကျင်းမှု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ထိန်းသိမ်းခြင်းနှင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ရှင်းရေးဆောင်ရွက်မှု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လွယ်ကူစွာ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ရှင်းရေးလုပ်နိုင်သော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ကြမ်းခင်းဖြစ်ရန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ပြူတင်းပေါက်များကို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လွယ်ကူစွာ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ရှင်းရေးပြုလုပ်နိုင်ရန်နှင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ဖုန်မှုန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များဖြင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ညစ်ပေမှု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အနည်းဆုံးဖြစ်အောင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စီမံဆောက်လုပ်ရန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810000" y="64008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823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587" y="1752600"/>
            <a:ext cx="4038600" cy="4038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524000" y="609600"/>
            <a:ext cx="5867400" cy="551688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အခြေခံအဆောက်အဦ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လုံလောက်မှု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6" name="Content Placeholder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1752600"/>
            <a:ext cx="4038600" cy="4038600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9198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685800"/>
            <a:ext cx="8229600" cy="5334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သိုလှောင်ရုံအတွင်း ကြွက်ထောင်ချောက်နှင့် Light Trap များထားရှိမှု အခြေအနေ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Content Placeholder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1752600"/>
            <a:ext cx="4038600" cy="4038600"/>
          </a:xfrm>
          <a:prstGeom prst="rect">
            <a:avLst/>
          </a:prstGeom>
        </p:spPr>
      </p:pic>
      <p:pic>
        <p:nvPicPr>
          <p:cNvPr id="4" name="Content Placeholder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00600" y="1752600"/>
            <a:ext cx="4038600" cy="403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9249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848380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ငှက်တားဇကာထားရှိမှု</a:t>
            </a:r>
            <a:r>
              <a:rPr lang="en-US" sz="2800" b="1" dirty="0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800" b="1" dirty="0" err="1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အခြေအနေ</a:t>
            </a:r>
            <a:endParaRPr lang="en-US" sz="2800" b="1" dirty="0">
              <a:latin typeface="Myanmar3" pitchFamily="18" charset="0"/>
              <a:ea typeface="Myanmar3" pitchFamily="18" charset="0"/>
              <a:cs typeface="Myanmar3" pitchFamily="18" charset="0"/>
            </a:endParaRPr>
          </a:p>
        </p:txBody>
      </p:sp>
      <p:pic>
        <p:nvPicPr>
          <p:cNvPr id="3" name="Content Placeholder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0050" y="1752600"/>
            <a:ext cx="4038600" cy="4038600"/>
          </a:xfrm>
          <a:prstGeom prst="rect">
            <a:avLst/>
          </a:prstGeom>
        </p:spPr>
      </p:pic>
      <p:pic>
        <p:nvPicPr>
          <p:cNvPr id="4" name="Content Placeholder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1752600"/>
            <a:ext cx="4038600" cy="403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379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23874"/>
              </p:ext>
            </p:extLst>
          </p:nvPr>
        </p:nvGraphicFramePr>
        <p:xfrm>
          <a:off x="457200" y="457200"/>
          <a:ext cx="8382000" cy="5715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7696200"/>
              </a:tblGrid>
              <a:tr h="8792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စဉ်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A </a:t>
                      </a: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ကုန်ကြမ်းနှင့်ကုန်ချောသိုလှောင်ရုံ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စက်ရုံတွင် ထားခြင်း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</a:tr>
              <a:tr h="70338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ကုန်ကြမ်းသိုလှောင်ရုံ အဆောက်အဦးထားရှိမှု အခြေအနေ။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</a:tr>
              <a:tr h="80043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၂။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ကုန်ချောထုတ်လုပ်ထားသည့် ကုန်ပစ္စည်းများအား ထားရှိမည့်သိုလှောင်ရုံ အခြေအနေ။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</a:tr>
              <a:tr h="6942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၃။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ဂိုဒေါင်အတွင်း လေဝင်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လေထွက်နှင့် သန့်ရှင်းမှု အခြေအနေ။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</a:tr>
              <a:tr h="12674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၄။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သိုလှောင်စဉ်အတွင်း ဆန်အိတ်များ၏ အခြေအနေ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</a:t>
                      </a:r>
                      <a:endParaRPr lang="my-MM" sz="1900" dirty="0" smtClean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cs typeface="Pyidaungsu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(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အသစ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် </a:t>
                      </a: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အသန့် </a:t>
                      </a: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က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ြမ်းခင်းသုံးခြင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်း </a:t>
                      </a: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န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ံရံနှင့်ကပ်လွန်းမနေခြင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်း </a:t>
                      </a: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သ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ိုလှောင်သည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့် န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ေရ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ာအခ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ြေအနေ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)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</a:tr>
              <a:tr h="137026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၅။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စက်ရုံအခြေခံ အဆောက်အဦးလုံလောက်မှု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 </a:t>
                      </a:r>
                      <a:endParaRPr lang="my-MM" sz="1900" dirty="0" smtClean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cs typeface="Pyidaungsu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(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ကြမ်းခင်း၊ အမိုး၊ တံခါး၊ ပြတင်းပေါက်၊ ဖျက်ပိုးနှင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့် က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ြွက်နှိမ်နင်းခြင်း၊ ငှက်မလ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ာ အ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ောင်တားခြင်း၊ လေဝင်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 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လေထွက</a:t>
                      </a:r>
                      <a:r>
                        <a:rPr lang="my-MM" sz="19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် အခ</a:t>
                      </a:r>
                      <a:r>
                        <a:rPr lang="my-MM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ြေအနေ</a:t>
                      </a:r>
                      <a:r>
                        <a:rPr lang="en-US" sz="19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)</a:t>
                      </a:r>
                      <a:endParaRPr lang="en-US" sz="19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06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838200"/>
            <a:ext cx="533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ငှက်တားဇကာ</a:t>
            </a:r>
            <a:r>
              <a:rPr lang="en-US" sz="2800" b="1" dirty="0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800" b="1" dirty="0" err="1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မထားရှိမှု</a:t>
            </a:r>
            <a:r>
              <a:rPr lang="en-US" sz="2800" b="1" dirty="0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800" b="1" dirty="0" err="1" smtClean="0">
                <a:latin typeface="Myanmar3" pitchFamily="18" charset="0"/>
                <a:ea typeface="Myanmar3" pitchFamily="18" charset="0"/>
                <a:cs typeface="Myanmar3" pitchFamily="18" charset="0"/>
              </a:rPr>
              <a:t>အခြေအနေ</a:t>
            </a:r>
            <a:endParaRPr lang="en-US" sz="2800" b="1" dirty="0">
              <a:latin typeface="Myanmar3" pitchFamily="18" charset="0"/>
              <a:ea typeface="Myanmar3" pitchFamily="18" charset="0"/>
              <a:cs typeface="Myanmar3" pitchFamily="18" charset="0"/>
            </a:endParaRPr>
          </a:p>
        </p:txBody>
      </p:sp>
      <p:pic>
        <p:nvPicPr>
          <p:cNvPr id="3" name="Content Placehold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1000" y="1676400"/>
            <a:ext cx="4038600" cy="4191000"/>
          </a:xfrm>
          <a:prstGeom prst="rect">
            <a:avLst/>
          </a:prstGeom>
        </p:spPr>
      </p:pic>
      <p:pic>
        <p:nvPicPr>
          <p:cNvPr id="4" name="Content Placeholder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86300" y="1714500"/>
            <a:ext cx="4038600" cy="41148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1222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" y="381000"/>
            <a:ext cx="8534400" cy="1905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၆။ 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ထိန်းချုပ်ဖျက်ပိုး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ထောင်ချောက်များအား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၁၀၀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စတုရန်းမီတာလ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ျှင်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တစ်ခု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နှုန်း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ထားရှိခြင်း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7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Article 4	The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Protocol Between MOA &amp; AQSIQ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55638" y="2514600"/>
            <a:ext cx="8507361" cy="3200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ဆန်စက်များတွင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ဆန်ပိုးများဖြစ်တဲ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ကာဖရာကျိုင်းနှင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ကျိုင်းနီများကို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ရှာဖွေနှိမ်နှင်းရန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၁၀၀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စတုရန်းမီတာလ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ျှင်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ထောင်ချောက်တစ်ခုနှုန်းဖြင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အသုံးပြုကာ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ကောက်ယူရရှိသော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ဖျက်ပိုးများကို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အပတ်စဉ်မှတ်တမ်းပြုစုပြီး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MOA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တင်ပြရန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8624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0763" y="838200"/>
            <a:ext cx="58320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မီးထောင်ချောက်များ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ထားရှိမှုအခြေအနေ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495788" y="2178050"/>
            <a:ext cx="3516924" cy="372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Win  Pyae San\26.5.19MAPCO Co.,Ltd\IMG_19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2280136"/>
            <a:ext cx="3987800" cy="351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5312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85800" y="152400"/>
            <a:ext cx="7772400" cy="2819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၇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 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ပစ္စည်းကိရိယာများ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ရှင်းရေးလုပ်ခြင်းနှင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ထိန်းသိမ်းခြင်း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(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လုံလောက်မှု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ပုံစံ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ပြင်ဆင်ခြင်း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မှတ်တမ်းများ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6.1 	Maintenance  and Cleaning 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(Codex General Principle of Food Hygiene)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6.1.1 General (Codex General Principle of Food Hygiene)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685800" y="3048000"/>
            <a:ext cx="7772400" cy="3505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ပစ္စည်းကိရိယာများကို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ပြန်လည်ပြင်ဆင်ရန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လျော်သည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အနေအထားတစ်ခုတွင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ထိန်းသိမ်းထားရမည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​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ရေးလုပ်ထုံးလုပ်နည်းများ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အားလုံးသည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လွယ်ကူချောမွေ့ရမည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အစားအစာအား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ထိတွေ့ညစ်ညမ်းမှုမ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ကာကွယ်ရမည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ဥပမာ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သတ္တုကွဲ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အစအနများ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်္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ဂတေအချပ်များ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ကျိုးပဲပျက်စီးနေသည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အပိုင်းအစများနှင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ဓါတုပစ္စည်းများမ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ကာကွယ်ရမည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24800" y="63404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949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838200"/>
            <a:ext cx="861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ပစ္စည်းကိရိယာများ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ရှင်းရေးလုပ်ခြင်းနှင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ထိန်းသိမ်းခြင်းအခြေအနေ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26.5.19MAPCO Co.,Ltd\IMG_20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" y="1828800"/>
            <a:ext cx="4267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1828800"/>
            <a:ext cx="3886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220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762000"/>
            <a:ext cx="8382000" cy="62788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ရှင်းရေးလုပ်မည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ပစ္စည်းကိရိယာများထားရှိမှု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" y="2019300"/>
            <a:ext cx="4038600" cy="3505200"/>
          </a:xfrm>
          <a:prstGeom prst="rect">
            <a:avLst/>
          </a:prstGeom>
        </p:spPr>
      </p:pic>
      <p:pic>
        <p:nvPicPr>
          <p:cNvPr id="4" name="Content Placeholder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752600"/>
            <a:ext cx="4038600" cy="403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808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762000"/>
            <a:ext cx="8200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ရှင်းရေးဆောင်ရွက်မှု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မှတ်တမ်းထားရှိမှု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3" descr="C:\Users\user\Desktop\Win  Pyae San\22.5.19Swan Htet Myat Co.,Ltd\4.6.19U Paing\IMG_20190604_12390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7" b="6168"/>
          <a:stretch/>
        </p:blipFill>
        <p:spPr bwMode="auto">
          <a:xfrm>
            <a:off x="211015" y="1524001"/>
            <a:ext cx="3376247" cy="438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8" r="15040"/>
          <a:stretch/>
        </p:blipFill>
        <p:spPr bwMode="auto">
          <a:xfrm rot="16200000">
            <a:off x="4113092" y="1138846"/>
            <a:ext cx="4387850" cy="515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022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774700" y="304800"/>
            <a:ext cx="7772400" cy="1752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၈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ဆန်ကို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ကိုင်တွယ်ခြင်း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အိတ်ဖွင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ချိန်တွယ်ခြင်း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အလုပ်လုပ်ရာတွင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ကြမ်းပြင်တံမြတ်စည်းလှဲခြင်း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74700" y="2286000"/>
            <a:ext cx="7848600" cy="3886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>
              <a:lnSpc>
                <a:spcPct val="200000"/>
              </a:lnSpc>
              <a:tabLst>
                <a:tab pos="457200" algn="l"/>
                <a:tab pos="685800" algn="l"/>
              </a:tabLst>
            </a:pPr>
            <a:r>
              <a:rPr lang="en-US" sz="22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Article V	 The Protocol Between MOA &amp; AQSIQ 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24.9.2014</a:t>
            </a:r>
          </a:p>
          <a:p>
            <a:pPr lvl="1" algn="l">
              <a:lnSpc>
                <a:spcPct val="200000"/>
              </a:lnSpc>
              <a:tabLst>
                <a:tab pos="457200" algn="l"/>
                <a:tab pos="685800" algn="l"/>
              </a:tabLst>
            </a:pP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မြန်မာနိုင်ငံမ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တင်ပို့မည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ဆန်ထုပ်ပိုးသည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နေရာများသည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ရှင်းပြီး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ဘေးဖြစ်စေသည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သက်ရှိဇီဝပိုးများ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ကင်းစင်စေရန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lvl="1" algn="l">
              <a:lnSpc>
                <a:spcPct val="200000"/>
              </a:lnSpc>
              <a:tabLst>
                <a:tab pos="457200" algn="l"/>
                <a:tab pos="685800" algn="l"/>
              </a:tabLst>
            </a:pPr>
            <a:r>
              <a:rPr lang="en-US" sz="22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5.7	Codex Documentation and 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Records</a:t>
            </a:r>
          </a:p>
          <a:p>
            <a:pPr lvl="1" algn="l">
              <a:lnSpc>
                <a:spcPct val="200000"/>
              </a:lnSpc>
              <a:tabLst>
                <a:tab pos="457200" algn="l"/>
                <a:tab pos="685800" algn="l"/>
              </a:tabLst>
            </a:pPr>
            <a:r>
              <a:rPr lang="en-US" sz="22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2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2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ရှင်းရေးလုပ်ဆောင်ခြင်းအတွက</a:t>
            </a:r>
            <a:r>
              <a:rPr lang="en-US" sz="22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2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မှတ်တမ်းထားရှိရန</a:t>
            </a:r>
            <a:r>
              <a:rPr lang="en-US" sz="22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en-US" sz="22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517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99" y="685800"/>
            <a:ext cx="63225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Pyidaungsu" pitchFamily="34" charset="0"/>
                <a:cs typeface="Pyidaungsu" pitchFamily="34" charset="0"/>
              </a:rPr>
              <a:t>​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ဆောင်ရွက်နေသည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26.5.19Shwe Sin Nan Taw Co.,Ltd\IMG_18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45" y="1371601"/>
            <a:ext cx="3777436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Win  Pyae San\26.5.19Shwe Sin Nan Taw Co.,Ltd\IMG_18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390650"/>
            <a:ext cx="3786249" cy="2571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Win  Pyae San\26.5.19MAPCO Co.,Ltd\IMG_20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114799"/>
            <a:ext cx="3542162" cy="254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962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0919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63550" y="304800"/>
            <a:ext cx="8299450" cy="144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၉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ကြိတ်ခွဲသန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စင်နေစဉ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နမူနာယူ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၍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စမ်းသပ်ခြင်း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ပေါင်းစေ့ကင်းစင်မှု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Article 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II	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The Protocol 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between MOA &amp; AQSIQ 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24.9.2014</a:t>
            </a: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463550" y="2057400"/>
            <a:ext cx="8140700" cy="449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9725" lvl="1" indent="-339725" algn="l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တရုတ်ပြည်သူ့သမ္မတနိုင်ငံသို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ဆန်တင်ပို့ရာတွင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တရုတ်ပြည်သူ့သမ္မတနိုင်ငံ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ားရောဂါကာကွယ်ထိန်းချုပ်ခြင်းဆိုင်ရာ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ဥပဒေနှင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နည်းဥပဒေများကို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လိုက်နာရန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339725" lvl="1" indent="-339725" algn="l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တရုတ်ပြည်သူ့သမ္မတနိုင်ငံ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သတ်မှတ်ထားသော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ထိန်းချုပ်ဖျက်ပိုးများ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ကင်းစင်စေရန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339725" lvl="1" indent="-339725" algn="l">
              <a:lnSpc>
                <a:spcPct val="200000"/>
              </a:lnSpc>
              <a:buFontTx/>
              <a:buChar char="-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စပါးခွံ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ဖွဲ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ပင်စည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အရွက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ပေါင်းစေ့များ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အခြားပင်က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ြွ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င်းပင်ကျန်များနှင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မြေကြီးကင်း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ရှင်းစေရန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934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493248"/>
              </p:ext>
            </p:extLst>
          </p:nvPr>
        </p:nvGraphicFramePr>
        <p:xfrm>
          <a:off x="381000" y="381000"/>
          <a:ext cx="8382000" cy="59299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7696200"/>
              </a:tblGrid>
              <a:tr h="1087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စဉ်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A </a:t>
                      </a: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ကုန်ကြမ်းနှင့်ကုန်ချောသိုလှောင်ရုံ</a:t>
                      </a:r>
                      <a:r>
                        <a:rPr lang="en-US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/</a:t>
                      </a: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စက်ရုံတွင် ထားခြင်း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</a:tr>
              <a:tr h="157936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၆။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ထိန်းချုပ်ဖျက်ပိုး ထောင်ချောက်များ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(က) ၁၀၀ စတုရန်းမီတာလျှင် ထောင်ချောက်တစ်ခုနှုန်း ထားရှိခြင်း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( ခ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)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 မ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ီးထောင်ချောက်မှ ဖမ်းမိသော ထန်းချုပ်ဖျက်ပိုးများအား စိုက်ပျိုးရေးဌာနသို့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 </a:t>
                      </a:r>
                      <a:b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</a:b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        ပ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ေးပို့သော မှတ်တမ်းများ ထားရှိမှု ရှိ/မရှိ။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</a:tr>
              <a:tr h="1087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၇။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ပစ္စည်းကိရိယာများ သန့်ရှင်းရေးလုပ်ခြင်းနှင့်ထိန်းသိမ်းခြင်း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 (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လုံလောက်မှု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ပုံစံ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အခြေအနေ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သန့်ရှင်းရေး ထိန်းသိမ်းပြင်ဆင်ခြင်းမှတ်တမ်းများ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</a:tr>
              <a:tr h="1087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၈။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ဆန်ကို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 (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ကိုင်တွယ်ခြင်း၊ အိတ်ဖွင့်ခြင်း၊ ချိန်တွယ်ခြင်း၊ အလုပ်လုပ်သည့်နေ့တွင် ကြမ်းပြင် သန့်ရှင်းမှု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မရှိ၊ မှတ်တမ်းထားရှိမှု ရှိ/မရှိ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)</a:t>
                      </a:r>
                    </a:p>
                  </a:txBody>
                  <a:tcPr marL="68580" marR="68580" marT="0" marB="0"/>
                </a:tc>
              </a:tr>
              <a:tr h="1087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၉။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ကြိတ်ခွဲသန့်စင်နေစဉ် နမူနာယူ၍ ပိုးနှင့် ပေါင်းစေ့ ကင်းစင်မှု ရှိ/မရှိ စစ်ဆေးခြင်း၊ မှတ်တမ်းထားရှိမှု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မရ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Calibri"/>
                          <a:cs typeface="Pyidaungsu" pitchFamily="34" charset="0"/>
                        </a:rPr>
                        <a:t>ှိ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8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20268" y="683017"/>
            <a:ext cx="6340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နမူနာယူစစ်ဆေးဆောင်ရွက်နေမှုအခြေအနေ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17.5.19Gold Delta Co.,Ltd\17.5.19Young Hlyan1+2\IMG_1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6842" y="1581883"/>
            <a:ext cx="3810002" cy="384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8918" y="1600200"/>
            <a:ext cx="3810002" cy="381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22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17500" y="2590800"/>
            <a:ext cx="8610600" cy="13449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57200" algn="l"/>
              </a:tabLst>
            </a:pP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II.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8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endParaRPr lang="en-US" sz="28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105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" y="304800"/>
            <a:ext cx="8763000" cy="152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574675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၁။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b="1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ေး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ပညာပေးခြင်း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574675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10. 	Training (Codex 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– General Principles of Food Hygiene)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2057400"/>
            <a:ext cx="8763000" cy="45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  <a:softEdge rad="63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အစားအစာလုပ်ငန်းများနှင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ဆက်နွယ်နေသော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တိုက်ရိုက်ဖြစ်စေ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တိုက်ရိုက်မဟုတ်ဘဲဖြစ်စေ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ထိတွေ့မှုရှိသည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ပုဂ္ဂိုလ်အား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သင်တန်းပေးရမည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(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သို့မဟုတ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်) ၎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င်းတို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</a:t>
            </a:r>
            <a:r>
              <a:rPr lang="en-US" sz="21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ဆောင်ရွက်မည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လုပ်ငန်းများအတွက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အစားအစာဆိုင်ရာ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ပတ်သက်သည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သင်တန်း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​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ပေးထားရန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သက်ဆိုင်သော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ကိစ္စများတွင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လုံလောက်မှုမရှိသော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ကျန်းမာရေးသင်တန်းပေးခြင်း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လမ်းည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န်ခြင်းနှင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ကြီးကြပ်ခြင်းတို့ကြောင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လုံခြုံစိတ်ချရမှုနှင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စားသုံးရန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လျော်မှုတို့အပေ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ဘေးအန္တရာယ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ဖြစ်နိုင်သည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အတွက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1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သတိပြုရန</a:t>
            </a:r>
            <a:r>
              <a:rPr lang="en-US" sz="21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en-US" sz="21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7382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" y="228600"/>
            <a:ext cx="8763000" cy="1219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457200" algn="l"/>
              </a:tabLst>
            </a:pP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၁၀.၃	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သင်တန်းပို့ချခြင်းနှင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ကြီးကြပ်ကွပ်ကဲခြင်း</a:t>
            </a:r>
            <a:endParaRPr lang="en-US" sz="28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52400" y="1752600"/>
            <a:ext cx="8763000" cy="4800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သင်တန်းနှင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သင်တန်းပို့ချခြင်းအစီအစဉ်များ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ထိရောက်အကျိုးရှိမှုကို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အချိန်မှန်မှန်သုံးသပ်ရန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ထိရောက်အကျိုးရှိစွာ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ဆောင်ရွက်မှုသေချာစေရန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ကြီးကြပ်ကွပ်ကဲမှုနှင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စစ်ဆေးမှုများ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ပြုလုပ်ရန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အစားအစာလုပ်ငန်းစဉ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်၏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တာဝန်ရှိသူများ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ကြီးကြပ်သူများသည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ညီညွတ်သော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အစားအစာများဆိုင်ရာ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လိုအပ်သည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ဗဟုသုတများရှိစေရန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လိုအပ်သည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ဆောင်ရွက်မှုများ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ပြုလုပ်ရန်နှင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ဆုံးဖြတ်ပေး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နိုင်သည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အလေ့အထများရှိရန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en-US" sz="24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0000" y="6172200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6110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0044" y="457200"/>
            <a:ext cx="78043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တကိုယ်ရည်သန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တက်ရောက်ထားမှု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 smtClean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762000" y="2133600"/>
            <a:ext cx="3072023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 flipH="1" flipV="1">
            <a:off x="4653005" y="2133600"/>
            <a:ext cx="388139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4909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" y="609600"/>
            <a:ext cx="8610600" cy="2057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574675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၂။	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အဝတ်လဲခန်း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ထားရှိပေးမှု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တည်နေရာ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နေရာလုံလောက်မှု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>
              <a:tabLst>
                <a:tab pos="574675" algn="l"/>
              </a:tabLst>
            </a:pP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tabLst>
                <a:tab pos="633413" algn="l"/>
              </a:tabLst>
            </a:pP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4.4.4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Personal Hygiene Facilities and toilets </a:t>
            </a:r>
          </a:p>
          <a:p>
            <a:pPr algn="l">
              <a:tabLst>
                <a:tab pos="574675" algn="l"/>
              </a:tabLst>
            </a:pP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	(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Codex – 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General 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Principles of Food Hygiene)</a:t>
            </a:r>
          </a:p>
          <a:p>
            <a:pPr algn="l">
              <a:tabLst>
                <a:tab pos="685800" algn="l"/>
              </a:tabLst>
            </a:pP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3048000"/>
            <a:ext cx="8610600" cy="1066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3413" lvl="1" indent="-633413" algn="l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ရှင်းရေးအထောက်အကူနှင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စင်ခန်းများ</a:t>
            </a:r>
            <a:endParaRPr lang="en-US" sz="2400" dirty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8673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609600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အဝတ်လဲခန်းထားရှိမှုအခြေအနေ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532" y="1689100"/>
            <a:ext cx="3454400" cy="2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1"/>
          <a:stretch/>
        </p:blipFill>
        <p:spPr bwMode="auto">
          <a:xfrm>
            <a:off x="2781300" y="4210050"/>
            <a:ext cx="31242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Win  Pyae San\26.5.19MAPCO Co.,Ltd\IMG_19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419" y="1676400"/>
            <a:ext cx="4689231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15200" y="64166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6035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" y="1143000"/>
            <a:ext cx="8610600" cy="9144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၃။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ားကာကွယ်ခြင်းနှင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အဝတ်အစား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ခေါင်းဆောင်း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ခါးစည်း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ဖိနပ်များ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လျှ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ော်ဖွတ်ခြင်းသန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ရှင်းမှု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2362200"/>
            <a:ext cx="8606790" cy="42672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7.3	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Personal Cleanliness </a:t>
            </a:r>
          </a:p>
          <a:p>
            <a:pPr algn="l"/>
            <a:r>
              <a:rPr lang="en-US" sz="18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1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(Codex – General Principles of Food Hygiene)</a:t>
            </a:r>
          </a:p>
          <a:p>
            <a:pPr algn="l">
              <a:lnSpc>
                <a:spcPct val="150000"/>
              </a:lnSpc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်းရေး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(Personal 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Cleanliness 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အစားအစာကိုင်တွယ်သော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လုပ်သားများသည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မားသော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်းမှုရ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ှိအောင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ထိန်းသိမ်းရန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လျော်ပြီး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ရှင်းသည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အကာအကွယ်အဝတ်အစား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ခေါင်းစွပ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ခေါင်းဆောင်းနှင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ဖိနပ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များအသ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ုံးပြုရန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အစားအစာကို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ကိုင်တွယ်မည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အချိန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စင်ခန်းအသုံးပြုပြီးပြီးချင်းအချိန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ားအစာ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ုန်ကြမ်း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့)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ညစ်ညမ်းသော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ပစ္စည်းတစ်စုံတစ်ရာ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ကိုင်တွယ်ပြီးချိန်များတွင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လက်များကို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ဆပ်ပြာ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့)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ဆပ်ပြာရည်ဖြင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မပ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ျက်မကွက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ဆေးကြောရန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810000" y="63404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7898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9906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ားကာကွယ်ခြင်းနှင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အဝတ်အစား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ဝတ်ဆင်ထားမှု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599406" y="1981994"/>
            <a:ext cx="2274887" cy="242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3000" y="2057400"/>
            <a:ext cx="2425700" cy="227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05679" y="4495800"/>
            <a:ext cx="2704041" cy="202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162800" y="6341268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7553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066800"/>
            <a:ext cx="815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2400" b="1" dirty="0"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24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ားကာကွယ်ခြင်းနှင</a:t>
            </a:r>
            <a:r>
              <a:rPr lang="en-US" sz="2400" b="1" dirty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အဝတ်အစား</a:t>
            </a:r>
            <a:r>
              <a:rPr lang="en-US" sz="2400" b="1" dirty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မဝတ်ဆင်ထ</a:t>
            </a:r>
            <a:r>
              <a:rPr lang="en-US" sz="24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ားမှု</a:t>
            </a:r>
            <a:r>
              <a:rPr lang="en-US" sz="2400" b="1" dirty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ခ</a:t>
            </a:r>
            <a:r>
              <a:rPr lang="en-US" sz="24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ြေအန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ေ</a:t>
            </a:r>
            <a:endParaRPr lang="en-US" sz="2400" b="1" dirty="0">
              <a:latin typeface="Pyidaungsu" pitchFamily="34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18.5.19Min Hla Co.,Ltd\18.5.19Min Hla(SPT2)\IMG_13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40862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Win  Pyae San\23.5.2019Aung Naing Thit Sar\IMG_15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799" y="2057399"/>
            <a:ext cx="4086225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479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865569"/>
              </p:ext>
            </p:extLst>
          </p:nvPr>
        </p:nvGraphicFramePr>
        <p:xfrm>
          <a:off x="381000" y="436366"/>
          <a:ext cx="8382000" cy="6053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7696200"/>
              </a:tblGrid>
              <a:tr h="762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စဉ်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B. </a:t>
                      </a:r>
                      <a:r>
                        <a:rPr lang="my-MM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လုပ်သားများ ကျန်းမာရေးနှင့် တကိုယ်ရည်သန့်ရှင်းရေး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လုပ်သားများကျန်းမာရေးနှင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့်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တက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ိုယ်ရည်သန့်ရှင်းရေးသင်တန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်း</a:t>
                      </a:r>
                      <a:r>
                        <a:rPr lang="en-US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ယာယီလုပ်သားများအပါအဝင် သင်တန်းပေးသည့်သ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ူ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အဖ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ွဲ့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55321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အဝတ်လဲခန်းထားရှိပ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ေးမ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 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တည်နေရာ၊ နေရာလုံလောက်မှု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11231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ပိုးမွှားကာကွယ်ခြင်းနှင့် ကျန်းမာရေးနှင့်ဆိုင်သ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ောပစ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္စည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်း ထ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ားရှိအသုံးပြုမှု (ခေါင်းဆောင်း၊ ခါးစီး၊ ဖိနပ်များ၊ နှာခေါင်းစည်း၊ သန့်ရှင်းသော အဝတ်အစား ဝတ်ဆင်မှု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298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၄။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အိမ်သာတည်နေရာနှင့်အခြေအနေ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ဆောက်ထားပုံ၊ အမျိုးအစား၊ သုံးနိုင်သည့် အခြေအနေ၊ ရေရှိမှုနှင့် ဆန်များကို ညစ်ညမ်းနိုင်စွမ်း 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382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လုပ်သားများ ကျန်းမာရေးအခြေအန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ေ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ကို တ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ိုက်ရိုက်ကိုင်တွယ်သည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့် လ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ုပ်သ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ား မ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ျား အစာဆောင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်ရ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ောဂါကင်း/မကင်း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10876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၆။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 တ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ိုက်ရိုက်ကိုင်တွယ်သည့်သူများ သန့်ရှင်းရေးဆောင်ရွက်မ</a:t>
                      </a:r>
                      <a:r>
                        <a:rPr lang="my-MM" sz="1900" dirty="0" smtClean="0">
                          <a:effectLst/>
                          <a:latin typeface="Calibri"/>
                          <a:ea typeface="Calibri"/>
                          <a:cs typeface="Pyidaungsu"/>
                        </a:rPr>
                        <a:t>ှု </a:t>
                      </a:r>
                      <a:r>
                        <a:rPr lang="en-US" sz="1900" dirty="0" smtClean="0">
                          <a:effectLst/>
                          <a:latin typeface="Pyidaungsu"/>
                          <a:ea typeface="Calibri"/>
                          <a:cs typeface="Myanmar Text"/>
                        </a:rPr>
                        <a:t>(</a:t>
                      </a:r>
                      <a:r>
                        <a:rPr lang="my-MM" sz="1900" dirty="0">
                          <a:effectLst/>
                          <a:latin typeface="Calibri"/>
                          <a:ea typeface="Calibri"/>
                          <a:cs typeface="Pyidaungsu"/>
                        </a:rPr>
                        <a:t>မကိုင်တွယ်မီ လက်ဆေးခြင်း ရှိ/မရှိ၊ ဆန်များပေါ် ခြေဖြင့်နင်းခြင်း ရှိ/မရှိ</a:t>
                      </a:r>
                      <a:r>
                        <a:rPr lang="en-US" sz="1900" dirty="0">
                          <a:effectLst/>
                          <a:latin typeface="Pyidaungsu"/>
                          <a:ea typeface="Calibri"/>
                          <a:cs typeface="Myanmar Text"/>
                        </a:rPr>
                        <a:t>)</a:t>
                      </a:r>
                      <a:endParaRPr lang="en-US" sz="1900" dirty="0"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5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4800" y="228600"/>
            <a:ext cx="8610600" cy="1828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40000"/>
              </a:lnSpc>
              <a:tabLst>
                <a:tab pos="457200" algn="l"/>
              </a:tabLs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၄။ 	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အိမ်သာတည်နေရာနှင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ဆောက်ထားပုံ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အမျိုးအစား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		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သုံးနိုင်သည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ရေရှိမှုနှင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ဆန်များကို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ညစ်ညမ်းနိုင်စွမ်း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 </a:t>
            </a:r>
          </a:p>
          <a:p>
            <a:pPr algn="l"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4.4.4	Personal Hygiene Facilities and toilets </a:t>
            </a:r>
          </a:p>
          <a:p>
            <a:pPr algn="l">
              <a:lnSpc>
                <a:spcPct val="140000"/>
              </a:lnSpc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(Codex –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General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Principles of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Food Hygiene)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2209800"/>
            <a:ext cx="8610600" cy="45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457200" algn="l"/>
              </a:tabLst>
            </a:pP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tabLst>
                <a:tab pos="457200" algn="l"/>
              </a:tabLst>
            </a:pPr>
            <a:endParaRPr lang="en-US" sz="18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55663" indent="-398463" algn="l"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ောက်ထားပ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ုံ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55663" indent="-398463" algn="l"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အမျိုးအစ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55663" indent="-398463" algn="l"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သုံးနိုင်သည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ေ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55663" indent="-398463" algn="l"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ရေရရှိမ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ှု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55663" indent="-398463" algn="l">
              <a:buFont typeface="Arial" pitchFamily="34" charset="0"/>
              <a:buChar char="•"/>
              <a:tabLst>
                <a:tab pos="457200" algn="l"/>
              </a:tabLst>
            </a:pP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ဆန်များကို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ညစ်ညမ်းနိုင်စွမ်း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18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ှိ</a:t>
            </a:r>
            <a:endParaRPr lang="en-US" sz="1800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အစားအစာညစ်ညမ်းမှုကို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ရှောင်ရှားရန်အတွက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အထောက်အကူရှိရန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လိုအပ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my-MM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သည့်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စင်ခန်းကို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လျော်သော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ညီညွတ်သောစနစ်သုံးရန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-</a:t>
            </a:r>
          </a:p>
          <a:p>
            <a:pPr marL="800100" indent="-2857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ရေလောင်းအိမ်သာ</a:t>
            </a:r>
            <a:endParaRPr lang="en-US" sz="18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00100" indent="-285750" algn="l"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အိမ်သာအရေအတွက်နှင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လုပ်သားအေအတွက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မျှ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71852" y="6392094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3626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7170" y="545464"/>
            <a:ext cx="7433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အိမ်သာတည်နေရာနှင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my-MM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လက်ဆေးကန်ထားရှိမှု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 descr="C:\Users\user\Desktop\Win  Pyae San\26.5.19Shwe Sin Nan Taw Co.,Ltd\IMG_19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70" y="1466910"/>
            <a:ext cx="3317630" cy="249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Win  Pyae San\26.5.19MAPCO Co.,Ltd\IMG_19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486753"/>
            <a:ext cx="3545051" cy="245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user\Desktop\Win  Pyae San\26.5.19Shwe Sin Nan Taw Co.,Ltd\IMG_1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18034"/>
            <a:ext cx="33528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user\Desktop\Win  Pyae San\17.5.19Gold Delta Co.,Ltd\17.5.19Young Hlyan1+2\IMG_1306 - Co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95540" y="3613661"/>
            <a:ext cx="2648971" cy="349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5052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0058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457200"/>
            <a:ext cx="46025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ရှင်းမှုမရှိသောအိမ်သာများပုံ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4" descr="C:\Users\user\Desktop\TOilet not clean\IMG-0b73e3ce4f419c1ff32a5b3acb4bca7c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285220"/>
            <a:ext cx="4114800" cy="52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1787" y="1285219"/>
            <a:ext cx="3919155" cy="5225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100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35375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704671"/>
            <a:ext cx="86106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633413" algn="l"/>
              </a:tabLst>
            </a:pP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၅။ </a:t>
            </a:r>
            <a:r>
              <a:rPr lang="my-MM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လုပ်သားများကျန်းမာရေးအခြေအနေ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ဆန်ကို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တိုက်ရိုက်ကိုင်တွယ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my-MM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	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သည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my-MM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အစာဆောင်ရောဂါကင်း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မကင်း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304800" y="2133600"/>
            <a:ext cx="8610600" cy="4495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7.1. Health Status (Codex – General Principles of Food Hygiene)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my-MM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ကျန်းမာရေးအဆင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အတန်း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အစားအစာမှတဆင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ကူးစက်နိုင်သည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ရောဂါတစ်မျိုးမျိုး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ခံစားရသူ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ရောဂါသယ်ဆောင်သူဟု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သိရှိရသူ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သံသယဖြစ်သူအား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အစားအစာကိုင်တွယ်ရာ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နေရာသို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ဝင်ခွင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မပြုရပ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ါ။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ရောဂါဖြစ်ပွားသော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မည်သည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ပုဂ္ဂိုလ်မဆို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မကျန်းမာမှုနှင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ရောဂါလက္ခဏာများကို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စီမံ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ခွဲရေးရာသို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ချက်ချင်းသတင်းပို့ရန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အကယ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်၍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ကူးစက်ရောဂါဖြစ်ကြောင်း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တွေ့ရှိရပါက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အဆိုပါလုပ်သားအား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ဆေးစစ်မှုပြုလုပ်ရန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6649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54</a:t>
            </a:fld>
            <a:endParaRPr lang="en-US"/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85136" y="304800"/>
            <a:ext cx="8610600" cy="6400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515938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7.2  Illness and Injuries (Codex – General Principles of Food </a:t>
            </a:r>
            <a:r>
              <a:rPr lang="my-MM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Hygiene)</a:t>
            </a:r>
          </a:p>
          <a:p>
            <a:pPr algn="l">
              <a:lnSpc>
                <a:spcPct val="150000"/>
              </a:lnSpc>
            </a:pP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ဖျားနာခြင်းနှင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ထိခိုက်ဒဏ်ရာရခြင်း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အသည်းရောင်အသားဝါရောဂ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ဝမ်းပျက်ဝမ်းလျောရောဂ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အော့အန်ခြင်း</a:t>
            </a:r>
            <a:endParaRPr lang="en-US" sz="24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အဖျားရှိခြင်း</a:t>
            </a:r>
            <a:endParaRPr lang="en-US" sz="24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လည်ချောင်းနာ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၍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ဖျားခြင်း</a:t>
            </a:r>
            <a:endParaRPr lang="en-US" sz="24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အရေပြားပွန်းပဲ့ခြင်း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အပူလောင်ခြင်း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ထိရှမိခြင်း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marL="285750" indent="-285750" algn="l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မျက်လုံး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နှာခေါင်းတို့မ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ပြည်များ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စီးကျခြင်း</a:t>
            </a:r>
            <a:endParaRPr lang="en-US" sz="24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7240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533400" y="533400"/>
            <a:ext cx="8229600" cy="5334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ကျန်းမာရေး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ဆေးစစ်ချက်မှတ်တမ်းထားရှိမှု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Content Placeholder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5" b="10783"/>
          <a:stretch/>
        </p:blipFill>
        <p:spPr>
          <a:xfrm>
            <a:off x="1219200" y="1587500"/>
            <a:ext cx="2895600" cy="4318000"/>
          </a:xfrm>
          <a:prstGeom prst="rect">
            <a:avLst/>
          </a:prstGeom>
        </p:spPr>
      </p:pic>
      <p:pic>
        <p:nvPicPr>
          <p:cNvPr id="4" name="Content Placeholder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" t="6730" b="21733"/>
          <a:stretch/>
        </p:blipFill>
        <p:spPr>
          <a:xfrm>
            <a:off x="4845050" y="1562100"/>
            <a:ext cx="3070622" cy="4343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3322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990600"/>
            <a:ext cx="83820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၆။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ဆန်ကို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တိုက်ရိုက်ကိုင်တွယ်သည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သူများ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သန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(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အဝတ်သန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့်၊ 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လက်ဆေးခြင်း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ဆန်များပေ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ါ်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ခြေဖြင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မနင်းခြင်း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endParaRPr lang="en-US" sz="24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7.3	Personal Cleanliness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ရှင်းခြင်း</a:t>
            </a:r>
            <a:endParaRPr lang="en-US" sz="24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7.4	Personal 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Behaviour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တစ်ဦးချင်း</a:t>
            </a: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အပြုအမ</a:t>
            </a:r>
            <a:r>
              <a:rPr lang="en-US" sz="24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ူ</a:t>
            </a:r>
            <a:endParaRPr lang="en-US" sz="24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918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2"/>
          <p:cNvSpPr txBox="1">
            <a:spLocks/>
          </p:cNvSpPr>
          <p:nvPr/>
        </p:nvSpPr>
        <p:spPr>
          <a:xfrm>
            <a:off x="152400" y="76200"/>
            <a:ext cx="8915400" cy="6553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7.3	Personal Cleanliness </a:t>
            </a:r>
            <a:r>
              <a:rPr lang="my-MM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my-MM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(Codex – General Principles of Food Hygiene)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တိုက်ရိုက်ကိုင်တွယ်ဆောင်ရွက်သူတို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့၏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ရှင်းမှု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မားသော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အတိုင်းအတာတစ်ခုထိ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ထိန်းသိမ်းထားရန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လျော်သည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အကာအကွယ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အဝတ်အစား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ခေါင်းစွပ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ခေါင်းဆောင်း</a:t>
            </a: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ဖိနပ်များ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ဝတ်ဆင်ရန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်၊။</a:t>
            </a:r>
          </a:p>
          <a:p>
            <a:pPr marL="285750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ရှင်းမှု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ဆောင်ရွက်ခြင်းသည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လုံခြုံမှုအပေ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သက်ရောက်မှု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ရှိနိုင်သဖြင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လက်များကို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အစဉ်ဆေးကြောရန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ဥပမာ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-</a:t>
            </a:r>
          </a:p>
          <a:p>
            <a:pPr marL="742950" lvl="1" indent="-28575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စတင်ကိုင်တွယ်ချိန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အစားအစာကုန်ကြမ်း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ပစ္စည်းတစ်စုံတစ်ရာကို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ကိုင်တွယ်ပြီးချိန်တွင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အခြားအစားအစာအမျိုးမျိုးနှင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ထိတွေ့ညစ်ညမ်းမှုဖြစ်နိုင်သည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အတွက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လက်ဆေးပြီးမ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ကိုင်တွယ်ရန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696200" y="64166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7358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607574"/>
            <a:ext cx="8305800" cy="36009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tabLst>
                <a:tab pos="633413" algn="l"/>
              </a:tabLst>
            </a:pP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7.4	Personal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Behaviour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(Codex – General Principles of 	Food </a:t>
            </a:r>
            <a:r>
              <a:rPr lang="my-MM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Hygiene)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တစ်ဦးချင်းအပြုအမူ</a:t>
            </a:r>
            <a:endParaRPr lang="en-US" sz="2400" b="1" dirty="0" smtClean="0"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ညစ်ညမ်းမှုကို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ဖြစ်စေနိုင်သဖြင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အောက်ပါတို့ကို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ရှောင်ကြဉ်ရန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 -</a:t>
            </a:r>
          </a:p>
          <a:p>
            <a:pPr marL="80010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ဆေးလိပ်သောက်ခြင်း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တံတွေးထွေးခြင်း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ကွမ်းဝါးခြင်း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့)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စားခြင်း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ကာကွယ်ထားခြင်းမရှိသည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ဆန်ပေ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ါ်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သို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နှပ်ညှစ်ခြင်း</a:t>
            </a:r>
            <a:r>
              <a:rPr lang="en-US" sz="2000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2000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ချောင်းဆိုးခြင်း</a:t>
            </a:r>
            <a:endParaRPr lang="en-US" sz="2000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6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685800"/>
            <a:ext cx="8492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လုပ်သားများ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တစ်ကိုယ်ရည်သန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ရှင်းရေး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မှတ်တမ်းထားရှိမှု</a:t>
            </a:r>
            <a:r>
              <a:rPr lang="en-US" sz="24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အခြေအနေ</a:t>
            </a:r>
            <a:endParaRPr lang="en-US" sz="24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3" descr="C:\Users\user\Desktop\Win  Pyae San\26.5.19MAPCO Co.,Ltd\IMG_1970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4"/>
          <a:stretch>
            <a:fillRect/>
          </a:stretch>
        </p:blipFill>
        <p:spPr bwMode="auto">
          <a:xfrm>
            <a:off x="1981200" y="1610140"/>
            <a:ext cx="5427275" cy="4399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5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827065"/>
              </p:ext>
            </p:extLst>
          </p:nvPr>
        </p:nvGraphicFramePr>
        <p:xfrm>
          <a:off x="304800" y="484596"/>
          <a:ext cx="8382000" cy="5916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7696200"/>
              </a:tblGrid>
              <a:tr h="762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စဉ်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C.</a:t>
                      </a:r>
                      <a:r>
                        <a:rPr lang="my-MM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ဆန်စက်များ၏ အဆင့်အတန်း သတ်မှတ်ချက်များ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ဆန်စက်ကို</a:t>
                      </a:r>
                      <a:r>
                        <a:rPr lang="en-US" sz="1900" b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                     ) </a:t>
                      </a: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ခုနှစ်တွင် စတင်ကြိတ်ခွဲလည်ပတ်သည်။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တစ်ရက်လျှင် အနည်းဆုံး စပါးတန်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၅၀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ကြိတ်ခွဲနိုင်ခြင်း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အဆင့်မြင့်ပြည်ပပို့ ဆန်စက်ကြိတ် အဆင့်အတန်း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(Well Milled)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ကြိတ်ခွဲနိုင်ခြင်း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၄။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ဆန်ကွဲ အရောင်တင်စက်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(Wet Polisher)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စက်ယူနစ်များ တပ်ဆင်ထားခြင်း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၅။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ဆန်ကွဲ အရောင်ရွေးစက်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 (Color Sorter)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စက်ယူနစ်များ တပ်ဆင်ထားခြင်း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859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၆။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စပါးမှ စတင်ကြိတ်ခွဲသော ဆန်စက်ဖြင့်လျှင် စပါးအခြောက်ခံစလင် 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4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97933" y="1981200"/>
            <a:ext cx="8458200" cy="22098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tabLst>
                <a:tab pos="685800" algn="l"/>
              </a:tabLst>
            </a:pP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D.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ပြည်ပသို့တင်ပို့ရန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အမှန်တကယ်ဆောင်ရွက်ချိန်တွင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ဆောင်ရွက်ထားရမည</a:t>
            </a:r>
            <a:r>
              <a:rPr lang="en-US" sz="28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့်</a:t>
            </a:r>
            <a:r>
              <a:rPr lang="en-US" sz="28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အချက်များ</a:t>
            </a:r>
            <a:endParaRPr lang="en-US" sz="28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4200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76200"/>
            <a:ext cx="8305800" cy="2133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4572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 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ပိုးသတ်မှိုင်းတိုက်ခြင်းသက်သေခံလက်မှတ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  <a:tab pos="8001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ကွန်တိန်နာကို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စစ်ဆေးခြင်း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  <a:tab pos="8001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ကွန်တိန်နာပေ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ါ်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တင်ခြင်း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  <a:tab pos="800100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-	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ကွန်တိန်နာကို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ပိုးသတ်မှိုင်းတိုက်ခြင်း</a:t>
            </a: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457200" algn="l"/>
                <a:tab pos="800100" algn="l"/>
                <a:tab pos="1430338" algn="l"/>
              </a:tabLst>
            </a:pP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Article 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VII</a:t>
            </a:r>
            <a:r>
              <a:rPr lang="my-MM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The </a:t>
            </a:r>
            <a:r>
              <a:rPr lang="en-US" sz="20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Protocol Between MOA &amp; AQSIQ 24.9.2014 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76200" y="2362200"/>
            <a:ext cx="8991600" cy="4419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တရုတ်နိုင်ငံသို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မတင်ပို့မီ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မြန်မာ့ဆန်များတွင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ပိုးအရှင်များ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သိုလှောင်ဖျက်ပိုး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မပါရှိစေရန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အဆိပ်ငွေ့မှိုင်းတိုက်ခြင်း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ပြုလုပ်ရန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တရားဝင်အဆိပ်ငွေ့မှိုင်းတိုက်ပြီးကြောင်း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သက်သေခံလက်မှတ်ထုတ်ပေးရန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နှစ်ဘက်လုံးမ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ှ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အဆိပ်ငွေ့မှိုင်းတိုက်ခြင်းနှင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ပိုးမ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ွှ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ားရောဂါကင်းစင်စေရန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ဆောင်ရွက်ရမည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နည်းလမ်းများကို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ပူးတွဲဆောင်ရွက်ရန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်္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ဘောမတင်မီ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သယ်ယူပို့ဆောင်သည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နည်းစနစ်တွင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အန္တရာယ်ရှိ</a:t>
            </a:r>
            <a:r>
              <a:rPr lang="en-US" sz="18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ဇီဝမျိုးစိတ်များ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အတူ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ရောနှောမပါရှိစေရန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စစ်ဆေးခြင်းနှင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ပိုးသတ်ခြင်းတို့ကို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စေ့စပ်သေချာစွာ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လုပ်ဆောင်ရန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တင်ပို့သည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ဆန်များအား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သယ်ယူရာတွင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တရုတ်နိုင်ငံ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၏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သတ်မှတ်ထားသော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ထိန်းချုပ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ဖျက်ပိုးများ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ကင်းစင်ပြီး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အခွံ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အကိုင်း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အရွက်များ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ပေါင်းစေ့များ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၊ </a:t>
            </a:r>
            <a:r>
              <a:rPr lang="en-US" sz="18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မြေကြီးများမပါစေရန</a:t>
            </a:r>
            <a:r>
              <a:rPr lang="en-US" sz="18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01000" y="64928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1902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95300" y="457200"/>
            <a:ext cx="8191500" cy="1676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၂။ 	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အိတ်ထည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ခြင်း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အိတ်အသစ်များအသုံးပြုမှု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ရှိ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မရှိ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</a:t>
            </a:r>
          </a:p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Article V	The Protocol between MOA &amp; AQSIQ 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24.9.2014</a:t>
            </a:r>
            <a:endParaRPr lang="en-US" sz="24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25361" y="2743200"/>
            <a:ext cx="8763000" cy="2819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5938" lvl="1" indent="-279400" algn="l">
              <a:lnSpc>
                <a:spcPct val="200000"/>
              </a:lnSpc>
              <a:buFontTx/>
              <a:buChar char="-"/>
              <a:tabLst>
                <a:tab pos="457200" algn="l"/>
              </a:tabLst>
            </a:pP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မြန်မာနိုင်ငံဘက်မ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ှ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တင်ပို့မည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ဆန်များကို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ထုပ်ပိုးရာတွင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သေတ္တာ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/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အိတ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အသစ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</a:t>
            </a:r>
            <a:r>
              <a:rPr lang="my-MM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ကိုသာ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အသုံးပြုရန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်။</a:t>
            </a:r>
          </a:p>
          <a:p>
            <a:pPr marL="515938" lvl="1" indent="-279400" algn="l">
              <a:lnSpc>
                <a:spcPct val="200000"/>
              </a:lnSpc>
              <a:buFontTx/>
              <a:buChar char="-"/>
              <a:tabLst>
                <a:tab pos="457200" algn="l"/>
              </a:tabLst>
            </a:pP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ဘေးဖြစ်စေသည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သက်ရှိဇီဝပိုးများနှင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့်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အဆိပ်ဖြစ်စေသောပစ္စည်းများ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မပါဝင်စေရေး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 </a:t>
            </a:r>
            <a:r>
              <a:rPr lang="en-US" sz="2200" dirty="0" err="1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ဂရုပြုရန</a:t>
            </a:r>
            <a:r>
              <a:rPr lang="en-US" sz="2200" dirty="0" smtClean="0">
                <a:solidFill>
                  <a:schemeClr val="tx1"/>
                </a:solidFill>
                <a:latin typeface="Myanmar3" pitchFamily="18" charset="0"/>
                <a:ea typeface="Myanmar3" pitchFamily="18" charset="0"/>
                <a:cs typeface="Myanmar3" pitchFamily="18" charset="0"/>
              </a:rPr>
              <a:t>်။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3169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6026" y="695980"/>
            <a:ext cx="5472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အိတ်အသစ်များအသုံးပြုမှုအခြေအနေ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057400"/>
            <a:ext cx="3733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2057400"/>
            <a:ext cx="3886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396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8458200" cy="16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၃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။ 	Marking </a:t>
            </a:r>
            <a:r>
              <a:rPr lang="en-US" sz="2400" b="1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အမှတ်အသား</a:t>
            </a: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685800" algn="l"/>
              </a:tabLst>
            </a:pPr>
            <a:endParaRPr lang="en-US" sz="2400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l">
              <a:lnSpc>
                <a:spcPct val="150000"/>
              </a:lnSpc>
              <a:tabLst>
                <a:tab pos="685800" algn="l"/>
              </a:tabLst>
            </a:pPr>
            <a:r>
              <a:rPr lang="en-US" sz="24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Article V	The Protocol between MOA &amp; AQSIQ </a:t>
            </a:r>
            <a:r>
              <a:rPr lang="en-US" sz="24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24.9.2014</a:t>
            </a:r>
            <a:endParaRPr lang="en-US" sz="2400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228600" y="2057400"/>
            <a:ext cx="8686800" cy="4648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7475" lvl="1" algn="l">
              <a:lnSpc>
                <a:spcPct val="200000"/>
              </a:lnSpc>
              <a:tabLst>
                <a:tab pos="6858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ဆန်ထုပ်ပိုးသည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သေတ္တာ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အိတ်များတွင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 “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တရုတ်ပြည်သူ့သမ္မတနိုင်ငံသို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့”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ဟူသော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အမှတ်အသား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1028700" lvl="1" indent="-285750" algn="l">
              <a:lnSpc>
                <a:spcPct val="200000"/>
              </a:lnSpc>
              <a:buFontTx/>
              <a:buChar char="-"/>
              <a:tabLst>
                <a:tab pos="10287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ဆန်အုပ်စု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1028700" lvl="1" indent="-285750" algn="l">
              <a:lnSpc>
                <a:spcPct val="200000"/>
              </a:lnSpc>
              <a:buFontTx/>
              <a:buChar char="-"/>
              <a:tabLst>
                <a:tab pos="10287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ကြိတ်ခွဲသည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စက်ရုံ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1028700" lvl="1" indent="-285750" algn="l">
              <a:lnSpc>
                <a:spcPct val="200000"/>
              </a:lnSpc>
              <a:buFontTx/>
              <a:buChar char="-"/>
              <a:tabLst>
                <a:tab pos="10287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တင်ပို့သူအမည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  <a:p>
            <a:pPr marL="1028700" lvl="1" indent="-285750" algn="l">
              <a:lnSpc>
                <a:spcPct val="200000"/>
              </a:lnSpc>
              <a:buFontTx/>
              <a:buChar char="-"/>
              <a:tabLst>
                <a:tab pos="10287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လုပ်ငန်းမှတ်ပုံတင်အမှတ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</a:p>
          <a:p>
            <a:pPr marL="1028700" lvl="1" indent="-285750" algn="l">
              <a:lnSpc>
                <a:spcPct val="200000"/>
              </a:lnSpc>
              <a:buFontTx/>
              <a:buChar char="-"/>
              <a:tabLst>
                <a:tab pos="1028700" algn="l"/>
              </a:tabLst>
            </a:pP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ကုမ္ပဏီလိပ်စာ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တို့ကို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တရုတ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်/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မြန်မာ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နှစ်ဘာသာဖြင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့်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ဖော်ပြရန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်။</a:t>
            </a:r>
            <a:r>
              <a:rPr lang="en-US" sz="2000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	</a:t>
            </a: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742950" lvl="1" indent="-285750" algn="l">
              <a:lnSpc>
                <a:spcPct val="150000"/>
              </a:lnSpc>
              <a:buFontTx/>
              <a:buChar char="-"/>
              <a:tabLst>
                <a:tab pos="457200" algn="l"/>
                <a:tab pos="685800" algn="l"/>
              </a:tabLst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772400" y="62642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236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371600" y="1905000"/>
            <a:ext cx="6477000" cy="25146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yanmar3" pitchFamily="18" charset="0"/>
                <a:ea typeface="Myanmar3" pitchFamily="18" charset="0"/>
                <a:cs typeface="Myanmar3" pitchFamily="18" charset="0"/>
              </a:rPr>
              <a:t>Thank</a:t>
            </a:r>
            <a:r>
              <a:rPr lang="my-MM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yanmar3" pitchFamily="18" charset="0"/>
                <a:ea typeface="Myanmar3" pitchFamily="18" charset="0"/>
                <a:cs typeface="Myanmar3" pitchFamily="18" charset="0"/>
              </a:rPr>
              <a:t> 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yanmar3" pitchFamily="18" charset="0"/>
                <a:ea typeface="Myanmar3" pitchFamily="18" charset="0"/>
                <a:cs typeface="Myanmar3" pitchFamily="18" charset="0"/>
              </a:rPr>
              <a:t> you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89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38200"/>
            <a:ext cx="58674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7200"/>
            <a:ext cx="58674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04800" y="5257800"/>
            <a:ext cx="8610600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dirty="0" err="1" smtClean="0">
                <a:solidFill>
                  <a:schemeClr val="tx1"/>
                </a:solidFill>
                <a:cs typeface="Pyidaungsu" pitchFamily="34" charset="0"/>
              </a:rPr>
              <a:t>Daw</a:t>
            </a:r>
            <a:r>
              <a:rPr lang="en-US" sz="3600" b="1" dirty="0" smtClean="0">
                <a:solidFill>
                  <a:schemeClr val="tx1"/>
                </a:solidFill>
                <a:cs typeface="Pyidaungsu" pitchFamily="34" charset="0"/>
              </a:rPr>
              <a:t> Cherry  </a:t>
            </a:r>
            <a:r>
              <a:rPr lang="en-US" sz="3600" b="1" dirty="0" err="1" smtClean="0">
                <a:solidFill>
                  <a:schemeClr val="tx1"/>
                </a:solidFill>
                <a:cs typeface="Pyidaungsu" pitchFamily="34" charset="0"/>
              </a:rPr>
              <a:t>Maung</a:t>
            </a:r>
            <a:r>
              <a:rPr lang="en-US" sz="3600" b="1" dirty="0" smtClean="0">
                <a:solidFill>
                  <a:schemeClr val="tx1"/>
                </a:solidFill>
                <a:cs typeface="Pyidaungsu" pitchFamily="34" charset="0"/>
              </a:rPr>
              <a:t>   :    09-500 </a:t>
            </a:r>
            <a:r>
              <a:rPr lang="en-US" sz="3600" b="1" dirty="0">
                <a:solidFill>
                  <a:schemeClr val="tx1"/>
                </a:solidFill>
                <a:cs typeface="Pyidaungsu" pitchFamily="34" charset="0"/>
              </a:rPr>
              <a:t>86 23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315200" y="6416675"/>
            <a:ext cx="1828800" cy="365125"/>
          </a:xfrm>
        </p:spPr>
        <p:txBody>
          <a:bodyPr/>
          <a:lstStyle/>
          <a:p>
            <a:fld id="{83116DC6-89F3-4657-848A-44C392186C4E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05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254154"/>
              </p:ext>
            </p:extLst>
          </p:nvPr>
        </p:nvGraphicFramePr>
        <p:xfrm>
          <a:off x="304800" y="533400"/>
          <a:ext cx="8382000" cy="55625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5800"/>
                <a:gridCol w="7696200"/>
              </a:tblGrid>
              <a:tr h="11247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22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စဉ်</a:t>
                      </a:r>
                      <a:endParaRPr lang="en-US" sz="22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D. </a:t>
                      </a:r>
                      <a:r>
                        <a:rPr lang="my-MM" sz="2200" b="1" kern="120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ပြည်ပသို့</a:t>
                      </a:r>
                      <a:r>
                        <a:rPr lang="my-MM" sz="2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 တင်ပို့ရန်</a:t>
                      </a:r>
                      <a:r>
                        <a:rPr lang="en-US" sz="2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 </a:t>
                      </a:r>
                      <a:r>
                        <a:rPr lang="my-MM" sz="2200" b="1" kern="1200" baseline="0" dirty="0" smtClean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ea typeface="+mn-ea"/>
                          <a:cs typeface="Pyidaungsu" pitchFamily="34" charset="0"/>
                        </a:rPr>
                        <a:t>အမှန်တကယ်ဆောင်ရွက်ချိန်တွင် ဆောင်ရွက်ထားရမည့်အချက်များ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64983" marR="64983" marT="0" marB="0" anchor="ctr"/>
                </a:tc>
              </a:tr>
              <a:tr h="20887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၁။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ပိုးသတ်မှိုင်းတိုက်ခြင်း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သက်သေခံလက်မှာ ရှိ/မရှိ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(က) ကွန်တိန်နာပေါ်တင်ခြင်း (ကွန်တိန်နာအခြေအနေ၊ သန့်ရှင်းမှု၊ မှတ်တမ်းများ)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 ခ)  ကွန်တိန်နာပေါ်တင်ခြင်း (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SOP/ Traceability 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မှတ်တမ်းများ)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( ဂ)  ကွန်တိန်နာကို ပိုးသတ်မှိုင်းတိုက်ခြင်း (သုံးသည့်ဓာတုပစ္စည်း၊ ပမာဏ၊ ရက်စွဲ၊    </a:t>
                      </a:r>
                      <a:b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</a:b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        </a:t>
                      </a:r>
                      <a:r>
                        <a:rPr lang="en-US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SOP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၊ မှတ်တမ်းများ)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9448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၂။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Ready Cargo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များကို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အိတ်ထည့်ရာတွင် အိတ်အသစ်များ အသုံးပြုမှု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ရှိ</a:t>
                      </a: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Pyidaungsu"/>
                          <a:ea typeface="Calibri"/>
                          <a:cs typeface="Myanmar Text"/>
                        </a:rPr>
                        <a:t>/</a:t>
                      </a:r>
                      <a:r>
                        <a:rPr lang="my-MM" sz="19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  <a:tr h="14042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၃။</a:t>
                      </a:r>
                      <a:endParaRPr lang="en-US" sz="19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ဆန်ထုပ်ပိုးသည့် သေတ္တာ/အိတ်များတွင်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“ တရုတ်ပြည်သူ့သမ္မတနို်ငငံသို့” ဟူသော အမှတ်အသားနှင့် ဆန်၏ အုပ်စု၊ </a:t>
                      </a:r>
                      <a:r>
                        <a:rPr lang="my-MM" sz="19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ကြိတ်ခွဲသည့်စက်ရုံ၊</a:t>
                      </a:r>
                      <a:r>
                        <a:rPr lang="my-MM" sz="1900" b="0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Pyidaungsu"/>
                        </a:rPr>
                        <a:t> တင်ပို့သူအမည်၊ လုပ်ငန်းမှတ်ပုံတင်အမှတ်၊ ကုမ္ပဏီလိပ်စာတို့ကို တရုတ်-မြန်မာ နှစ်ဘာသာဖြင့် ဖော်ပြထားခြင်း ရှိ/မရှိ။</a:t>
                      </a:r>
                      <a:endParaRPr lang="en-US" sz="19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Myanmar Text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6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Officers\Daw Kyi Kyi\DGM\Rice Processor Cover She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"/>
            <a:ext cx="51750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1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689705"/>
              </p:ext>
            </p:extLst>
          </p:nvPr>
        </p:nvGraphicFramePr>
        <p:xfrm>
          <a:off x="228599" y="457198"/>
          <a:ext cx="8686800" cy="5943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677"/>
                <a:gridCol w="5594924"/>
                <a:gridCol w="1048764"/>
                <a:gridCol w="1694435"/>
              </a:tblGrid>
              <a:tr h="969031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A.      </a:t>
                      </a: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ကုန်ကြမ်းနှင့်ကုန်ချောသိုလှောင်ရုံ/စက်ရုံတွင် ထားခြင်း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C/NC/NA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အကျိုးအကြောင်း ရှင်းလင်းခြင်း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54922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၁။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ကုန်ကြမ်းသိုလှောင်ရုံအဆောက်အဦထားရှိမှု အခြေအနေ။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969031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၂။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ကုန်ချောထုတ်လုပ်ထားသည့် ကုန်ပစ္စည်းများအား ထားရှိမည့် သိုလှောင်ရုံ အခြေအနေ။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549224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၃။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ဂိုဒေါင်အတွင်း လေဝင်/လေထွက်နှင့် သန့်ရှင်းမှုအခြေအနေ။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4535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၄။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သိုလှောင်စဉ်အတွင်း ဆန်အိတ်များ၏ အခြေအနေ (အသစ်၊ အသန့်၊ ကြမ်းခင်း သုံးခြင်း၊ နံရံနှင့်ကပ်လွန်း မနေခြင်း၊ သိုလှောင်သည့်နေရာ အခြေအနေ)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  <a:tr h="1453546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 b="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၅။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my-MM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စက်ရုံအခြေခံ အဆောက်အဦ လုံလောက်မှု (ကြမ်းခင်း၊ အမိုး၊  တံခါး၊ ပြတင်းပေါက်၊ ဖျက်ပိုးနှင့် ကြွက်နှိမ်နှင်းခြင်း၊ ငှက်မလာ အောင်တားခြင်း၊ လေဝင်/လေထွက် အခြေအနေ)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Pyidaungsu" pitchFamily="34" charset="0"/>
                          <a:cs typeface="Pyidaungsu" pitchFamily="34" charset="0"/>
                        </a:rPr>
                        <a:t> 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Pyidaungsu" pitchFamily="34" charset="0"/>
                        <a:ea typeface="Calibri"/>
                        <a:cs typeface="Pyidaungsu" pitchFamily="34" charset="0"/>
                      </a:endParaRPr>
                    </a:p>
                  </a:txBody>
                  <a:tcPr marL="36000" marR="36000" marT="0" marB="0"/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16DC6-89F3-4657-848A-44C392186C4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7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546</TotalTime>
  <Words>7799</Words>
  <Application>Microsoft Office PowerPoint</Application>
  <PresentationFormat>On-screen Show (4:3)</PresentationFormat>
  <Paragraphs>438</Paragraphs>
  <Slides>66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Slipstream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38</cp:revision>
  <cp:lastPrinted>2023-06-13T16:11:25Z</cp:lastPrinted>
  <dcterms:created xsi:type="dcterms:W3CDTF">2022-10-04T02:57:18Z</dcterms:created>
  <dcterms:modified xsi:type="dcterms:W3CDTF">2023-06-13T16:15:43Z</dcterms:modified>
</cp:coreProperties>
</file>