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61" r:id="rId5"/>
    <p:sldId id="264" r:id="rId6"/>
    <p:sldId id="270" r:id="rId7"/>
    <p:sldId id="260" r:id="rId8"/>
    <p:sldId id="259" r:id="rId9"/>
    <p:sldId id="265" r:id="rId10"/>
    <p:sldId id="266" r:id="rId11"/>
    <p:sldId id="269" r:id="rId12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24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2514" tIns="46257" rIns="92514" bIns="4625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4" y="0"/>
            <a:ext cx="2918830" cy="493316"/>
          </a:xfrm>
          <a:prstGeom prst="rect">
            <a:avLst/>
          </a:prstGeom>
        </p:spPr>
        <p:txBody>
          <a:bodyPr vert="horz" lIns="92514" tIns="46257" rIns="92514" bIns="46257" rtlCol="0"/>
          <a:lstStyle>
            <a:lvl1pPr algn="r">
              <a:defRPr sz="1200"/>
            </a:lvl1pPr>
          </a:lstStyle>
          <a:p>
            <a:fld id="{A9125D6A-A9EE-4901-AE37-CBA93B93F449}" type="datetimeFigureOut">
              <a:rPr lang="en-US" smtClean="0"/>
              <a:t>14-Jun-23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1285"/>
            <a:ext cx="2918830" cy="493316"/>
          </a:xfrm>
          <a:prstGeom prst="rect">
            <a:avLst/>
          </a:prstGeom>
        </p:spPr>
        <p:txBody>
          <a:bodyPr vert="horz" lIns="92514" tIns="46257" rIns="92514" bIns="4625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4" y="9371285"/>
            <a:ext cx="2918830" cy="493316"/>
          </a:xfrm>
          <a:prstGeom prst="rect">
            <a:avLst/>
          </a:prstGeom>
        </p:spPr>
        <p:txBody>
          <a:bodyPr vert="horz" lIns="92514" tIns="46257" rIns="92514" bIns="46257" rtlCol="0" anchor="b"/>
          <a:lstStyle>
            <a:lvl1pPr algn="r">
              <a:defRPr sz="1200"/>
            </a:lvl1pPr>
          </a:lstStyle>
          <a:p>
            <a:fld id="{AB65355A-98C4-439A-AE42-0B7A6F979B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4636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2514" tIns="46257" rIns="92514" bIns="4625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0" cy="493316"/>
          </a:xfrm>
          <a:prstGeom prst="rect">
            <a:avLst/>
          </a:prstGeom>
        </p:spPr>
        <p:txBody>
          <a:bodyPr vert="horz" lIns="92514" tIns="46257" rIns="92514" bIns="46257" rtlCol="0"/>
          <a:lstStyle>
            <a:lvl1pPr algn="r">
              <a:defRPr sz="1200"/>
            </a:lvl1pPr>
          </a:lstStyle>
          <a:p>
            <a:fld id="{390DE886-D927-4EF1-B788-249EED5F37AD}" type="datetimeFigureOut">
              <a:rPr lang="en-US" smtClean="0"/>
              <a:t>14-Jun-23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14" tIns="46257" rIns="92514" bIns="4625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500"/>
            <a:ext cx="5388610" cy="4439841"/>
          </a:xfrm>
          <a:prstGeom prst="rect">
            <a:avLst/>
          </a:prstGeom>
        </p:spPr>
        <p:txBody>
          <a:bodyPr vert="horz" lIns="92514" tIns="46257" rIns="92514" bIns="4625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1285"/>
            <a:ext cx="2918830" cy="493316"/>
          </a:xfrm>
          <a:prstGeom prst="rect">
            <a:avLst/>
          </a:prstGeom>
        </p:spPr>
        <p:txBody>
          <a:bodyPr vert="horz" lIns="92514" tIns="46257" rIns="92514" bIns="4625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4" y="9371285"/>
            <a:ext cx="2918830" cy="493316"/>
          </a:xfrm>
          <a:prstGeom prst="rect">
            <a:avLst/>
          </a:prstGeom>
        </p:spPr>
        <p:txBody>
          <a:bodyPr vert="horz" lIns="92514" tIns="46257" rIns="92514" bIns="46257" rtlCol="0" anchor="b"/>
          <a:lstStyle>
            <a:lvl1pPr algn="r">
              <a:defRPr sz="1200"/>
            </a:lvl1pPr>
          </a:lstStyle>
          <a:p>
            <a:fld id="{E9307CAA-C940-4915-916C-8303C0C95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66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307CAA-C940-4915-916C-8303C0C95C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654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2DAE8-33DA-4F6B-83E7-E52C7B7AE831}" type="datetime1">
              <a:rPr lang="en-US" smtClean="0"/>
              <a:t>14-Jun-23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428B4B-3699-4ACE-A90E-FD40C9F378BE}" type="datetime1">
              <a:rPr lang="en-US" smtClean="0"/>
              <a:t>14-Jun-23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85AA5-618D-46BA-8CA1-7B8F10675277}" type="datetime1">
              <a:rPr lang="en-US" smtClean="0"/>
              <a:t>14-Jun-23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ACF6E-37D2-4C03-98C5-A260EE695704}" type="datetime1">
              <a:rPr lang="en-US" smtClean="0"/>
              <a:t>14-Jun-23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FC21D-96E3-4022-958E-FE729C9B2D72}" type="datetime1">
              <a:rPr lang="en-US" smtClean="0"/>
              <a:t>14-Jun-23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E7DB3-81B5-40D5-A257-6247FCB868A3}" type="datetime1">
              <a:rPr lang="en-US" smtClean="0"/>
              <a:t>14-Jun-23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42E7D-355B-46DF-B8AD-17636ADC97A5}" type="datetime1">
              <a:rPr lang="en-US" smtClean="0"/>
              <a:t>14-Jun-23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4D126-2834-4E2C-A448-BA1461F2D483}" type="datetime1">
              <a:rPr lang="en-US" smtClean="0"/>
              <a:t>14-Jun-23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9C76E-185A-408D-B93F-20F8A54FC10F}" type="datetime1">
              <a:rPr lang="en-US" smtClean="0"/>
              <a:t>14-Jun-23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46D98-6BD6-4107-85CC-3911293F101E}" type="datetime1">
              <a:rPr lang="en-US" smtClean="0"/>
              <a:t>14-Jun-23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FBA73-019D-4A19-BAAB-EF07EC69A4B3}" type="datetime1">
              <a:rPr lang="en-US" smtClean="0"/>
              <a:t>14-Jun-23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55ECDB3-AFF1-48A1-83D3-35C37C9EAD46}" type="datetime1">
              <a:rPr lang="en-US" smtClean="0"/>
              <a:t>14-Jun-23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81000" y="1986677"/>
            <a:ext cx="8458200" cy="2481449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4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Pre-shipment Inspection (PSI)</a:t>
            </a:r>
            <a:endParaRPr lang="en-US" sz="5400" b="1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315200" y="6416675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9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8935" y="152400"/>
            <a:ext cx="8686800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my-MM" sz="28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လက်တွေ့လုပ်ဆောင်ရာတွင် မေးမြန်းလာသည်များ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  <a:tabLst>
                <a:tab pos="457200" algn="l"/>
                <a:tab pos="7772400" algn="r"/>
              </a:tabLst>
            </a:pPr>
            <a:r>
              <a:rPr lang="en-US" sz="24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PSI Certificate </a:t>
            </a:r>
            <a:r>
              <a:rPr lang="my-MM" sz="24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ထုတ်သွားပြီးနောက် ပြန်လည်ပြင်ဆင်ရန်ကိစ္စရှိပါက ပေးဆောင်ရမည့် အခကြေးငွေမှာ -</a:t>
            </a:r>
          </a:p>
          <a:p>
            <a:pPr>
              <a:lnSpc>
                <a:spcPct val="150000"/>
              </a:lnSpc>
              <a:tabLst>
                <a:tab pos="457200" algn="l"/>
                <a:tab pos="1031875" algn="l"/>
                <a:tab pos="7772400" algn="r"/>
              </a:tabLst>
            </a:pPr>
            <a:r>
              <a:rPr lang="my-MM" sz="24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4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* 	၁ဝဝဝဝိ/-   </a:t>
            </a:r>
          </a:p>
          <a:p>
            <a:pPr>
              <a:lnSpc>
                <a:spcPct val="150000"/>
              </a:lnSpc>
              <a:tabLst>
                <a:tab pos="457200" algn="l"/>
                <a:tab pos="1031875" algn="l"/>
                <a:tab pos="7772400" algn="r"/>
              </a:tabLst>
            </a:pPr>
            <a:r>
              <a:rPr lang="my-MM" sz="24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4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* 	နှစ်ကြိမ်ထိ ပြင်ဆင်ခွင့်ရှိသည်။</a:t>
            </a:r>
            <a:endParaRPr lang="en-US" sz="24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  <a:tabLst>
                <a:tab pos="457200" algn="l"/>
                <a:tab pos="7772400" algn="r"/>
              </a:tabLst>
            </a:pPr>
            <a:r>
              <a:rPr lang="my-MM" sz="24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ထိုသို့ ပြင်ဆင်မှု ပြုလုပ်ရာတွင် နမူနာထပ်မံ ပေးရန် မလိုပါ။</a:t>
            </a:r>
            <a:endParaRPr lang="my-MM" sz="24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  <a:tabLst>
                <a:tab pos="457200" algn="l"/>
                <a:tab pos="7772400" algn="r"/>
              </a:tabLst>
            </a:pPr>
            <a:r>
              <a:rPr lang="my-MM" sz="24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အရေးပေါ်သင်္ဘောတင်ရန်</a:t>
            </a:r>
            <a:r>
              <a:rPr lang="en-US" sz="24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(In Urgent) </a:t>
            </a:r>
            <a:r>
              <a:rPr lang="my-MM" sz="24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လိုအပ်ပါကလည်း မ</a:t>
            </a:r>
            <a:r>
              <a:rPr lang="my-MM" sz="24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ြန်မာကုန်ပစ္စည</a:t>
            </a:r>
            <a:r>
              <a:rPr lang="my-MM" sz="24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်းစစ</a:t>
            </a:r>
            <a:r>
              <a:rPr lang="my-MM" sz="24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်ဆေးရေးနှင့် စမ်းသပ်မှုလုပ်ငန်းလီမိတက်မှ </a:t>
            </a:r>
          </a:p>
          <a:p>
            <a:pPr>
              <a:lnSpc>
                <a:spcPct val="150000"/>
              </a:lnSpc>
              <a:tabLst>
                <a:tab pos="515938" algn="l"/>
              </a:tabLst>
            </a:pPr>
            <a:r>
              <a:rPr lang="my-MM" sz="24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လ</a:t>
            </a:r>
            <a:r>
              <a:rPr lang="my-MM" sz="24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ုပ်ငန်းဆောင်ရွက်ပေးမည့်အစီအစဉ်မ</a:t>
            </a:r>
            <a:r>
              <a:rPr lang="my-MM" sz="24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ျားအတိုင်းသာ ဆောင်ရွက် 	ပေးပါမည်။</a:t>
            </a:r>
            <a:endParaRPr lang="en-US" sz="24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Ø"/>
              <a:tabLst>
                <a:tab pos="457200" algn="l"/>
                <a:tab pos="7772400" algn="r"/>
              </a:tabLst>
            </a:pPr>
            <a:endParaRPr lang="en-US" sz="24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26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38200" y="2362200"/>
            <a:ext cx="7239000" cy="1477328"/>
          </a:xfrm>
          <a:prstGeom prst="rect">
            <a:avLst/>
          </a:prstGeom>
          <a:solidFill>
            <a:schemeClr val="bg2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000" b="1" i="1" dirty="0" smtClean="0">
                <a:solidFill>
                  <a:srgbClr val="002060"/>
                </a:solidFill>
                <a:latin typeface="Trajan Pro" pitchFamily="18" charset="0"/>
                <a:cs typeface="Pyidaungsu" pitchFamily="34" charset="0"/>
              </a:rPr>
              <a:t>THANK  YOU</a:t>
            </a:r>
            <a:endParaRPr lang="en-US" sz="6000" b="1" i="1" dirty="0">
              <a:solidFill>
                <a:srgbClr val="002060"/>
              </a:solidFill>
              <a:latin typeface="Trajan Pro" pitchFamily="18" charset="0"/>
              <a:cs typeface="Pyidaungsu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77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76200" y="228600"/>
            <a:ext cx="8915400" cy="647700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my-MM" sz="24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မြန်မာကုန်ပစ္စည်းစစ်ဆေးရေးနှင</a:t>
            </a:r>
            <a:r>
              <a:rPr lang="my-MM" sz="24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့်</a:t>
            </a:r>
            <a:r>
              <a:rPr lang="en-US" sz="24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</a:t>
            </a:r>
            <a:r>
              <a:rPr lang="my-MM" sz="24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စမ</a:t>
            </a:r>
            <a:r>
              <a:rPr lang="my-MM" sz="24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်းသပ်မှုလုပ်ငန်းလီမိတက်</a:t>
            </a:r>
            <a:r>
              <a:rPr lang="en-US" sz="24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(MITS</a:t>
            </a:r>
            <a:r>
              <a:rPr lang="en-US" sz="24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</a:t>
            </a:r>
            <a:r>
              <a:rPr lang="my-MM" sz="24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သို့</a:t>
            </a:r>
            <a:r>
              <a:rPr lang="en-US" sz="24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EXPORTER </a:t>
            </a:r>
            <a:r>
              <a:rPr lang="my-MM" sz="24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ကုမ္ပဏီမ</a:t>
            </a:r>
            <a:r>
              <a:rPr lang="my-MM" sz="24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ျားအနေဖြင့်</a:t>
            </a:r>
            <a:r>
              <a:rPr lang="en-US" sz="24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PRE-SHIPMENT INSPECTION CERTIFICATE </a:t>
            </a:r>
            <a:r>
              <a:rPr lang="my-MM" sz="24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လျှောက်ထားရာတွင် ပူးတွဲတင်ပြရမည့် စာရွက်စာတမ်းများ</a:t>
            </a:r>
            <a:endParaRPr lang="en-US" sz="2400" b="1" dirty="0" smtClean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sz="2400" dirty="0" smtClean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693738" algn="l"/>
              </a:tabLst>
            </a:pPr>
            <a:r>
              <a:rPr lang="en-US" sz="22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(</a:t>
            </a:r>
            <a:r>
              <a:rPr lang="my-MM" sz="22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က</a:t>
            </a:r>
            <a:r>
              <a:rPr lang="en-US" sz="22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	</a:t>
            </a:r>
            <a:r>
              <a:rPr lang="en-US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EXPORTER </a:t>
            </a:r>
            <a:r>
              <a:rPr lang="my-MM" sz="22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ကုမ္ပဏီများအနေဖြင</a:t>
            </a:r>
            <a:r>
              <a:rPr lang="my-MM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့်</a:t>
            </a:r>
            <a:r>
              <a:rPr lang="en-US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MITS </a:t>
            </a:r>
            <a:r>
              <a:rPr lang="my-MM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အ</a:t>
            </a:r>
            <a:r>
              <a:rPr lang="my-MM" sz="22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ုပ်ချုပ်မှုဒါရိုက်တာထံသို့ </a:t>
            </a:r>
            <a:r>
              <a:rPr lang="en-US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လ</a:t>
            </a:r>
            <a:r>
              <a:rPr lang="my-MM" sz="22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ိပ်မူသော</a:t>
            </a:r>
            <a:r>
              <a:rPr lang="en-US" sz="22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</a:t>
            </a:r>
            <a:r>
              <a:rPr lang="en-US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COMPANY LETTER HEAD </a:t>
            </a:r>
            <a:r>
              <a:rPr lang="my-MM" sz="22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ပါ လုပ်ငန်းအပ်နှံစာ</a:t>
            </a:r>
            <a:endParaRPr lang="en-US" sz="22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693738" algn="l"/>
              </a:tabLst>
            </a:pPr>
            <a:r>
              <a:rPr lang="en-US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( </a:t>
            </a:r>
            <a:r>
              <a:rPr lang="my-MM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ခ</a:t>
            </a:r>
            <a:r>
              <a:rPr lang="en-US" sz="22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	</a:t>
            </a:r>
            <a:r>
              <a:rPr lang="en-US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SHIPPING INSTRUCTION</a:t>
            </a:r>
            <a:endParaRPr lang="en-US" sz="22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693738" algn="l"/>
              </a:tabLst>
            </a:pPr>
            <a:r>
              <a:rPr lang="en-US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( </a:t>
            </a:r>
            <a:r>
              <a:rPr lang="my-MM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ဂ</a:t>
            </a:r>
            <a:r>
              <a:rPr lang="en-US" sz="22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	</a:t>
            </a:r>
            <a:r>
              <a:rPr lang="en-US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EXPORT LICENSE</a:t>
            </a:r>
            <a:endParaRPr lang="en-US" sz="22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693738" algn="l"/>
              </a:tabLst>
            </a:pPr>
            <a:r>
              <a:rPr lang="en-US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(</a:t>
            </a:r>
            <a:r>
              <a:rPr lang="my-MM" sz="22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ဃ</a:t>
            </a:r>
            <a:r>
              <a:rPr lang="en-US" sz="22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	</a:t>
            </a:r>
            <a:r>
              <a:rPr lang="en-US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BUYER INSPECTION PRE CERTIFICATE (BY INSPECTION TEAM)</a:t>
            </a:r>
            <a:endParaRPr lang="en-US" sz="22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693738" algn="l"/>
              </a:tabLst>
            </a:pPr>
            <a:r>
              <a:rPr lang="en-US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( </a:t>
            </a:r>
            <a:r>
              <a:rPr lang="my-MM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င</a:t>
            </a:r>
            <a:r>
              <a:rPr lang="en-US" sz="22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	</a:t>
            </a:r>
            <a:r>
              <a:rPr lang="en-US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BUYER INSPECTION SEALED SAMPLE 1 KG PRE-SHIPMENT</a:t>
            </a:r>
            <a:endParaRPr lang="en-US" sz="22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693738" algn="l"/>
              </a:tabLst>
            </a:pPr>
            <a:r>
              <a:rPr lang="en-US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( </a:t>
            </a:r>
            <a:r>
              <a:rPr lang="my-MM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စ</a:t>
            </a:r>
            <a:r>
              <a:rPr lang="en-US" sz="22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	</a:t>
            </a:r>
            <a:r>
              <a:rPr lang="en-US" sz="22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SALE CONTRACT </a:t>
            </a:r>
            <a:endParaRPr lang="en-US" sz="22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sz="24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315200" y="6477000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06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0"/>
            <a:ext cx="8686800" cy="6838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my-MM" sz="21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မြန်မာကုန်ပစ္စည်းစစ်ဆေးရေးနှင့် စမ်းသပ်မှုလုပ်ငန်းလီမိတက်မှ </a:t>
            </a:r>
            <a:endParaRPr lang="my-MM" sz="2100" b="1" dirty="0" smtClean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my-MM" sz="21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လ</a:t>
            </a:r>
            <a:r>
              <a:rPr lang="my-MM" sz="21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ုပ်ငန</a:t>
            </a:r>
            <a:r>
              <a:rPr lang="my-MM" sz="21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်းဆ</a:t>
            </a:r>
            <a:r>
              <a:rPr lang="my-MM" sz="21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ောင်ရွက</a:t>
            </a:r>
            <a:r>
              <a:rPr lang="my-MM" sz="21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်ပေးမည</a:t>
            </a:r>
            <a:r>
              <a:rPr lang="my-MM" sz="21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့်အစီအစဉ်များ</a:t>
            </a:r>
            <a:endParaRPr lang="en-US" sz="21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633413" algn="l"/>
              </a:tabLst>
            </a:pPr>
            <a:r>
              <a:rPr lang="en-US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(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က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	PSI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လုပ်ငန်းအပ်နှံမှုအား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Exporter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ကုမ္ပဏီမှ နံနက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</a:t>
            </a:r>
            <a:r>
              <a:rPr lang="en-US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(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၁၀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နာရီမှ 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န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ေ့လည်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</a:t>
            </a:r>
            <a:r>
              <a:rPr lang="en-US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(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၁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: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ဝဝ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နာရီအတွင်း လုပ်ငန်းအပ်နှံပါက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MITS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မှ </a:t>
            </a:r>
            <a:r>
              <a:rPr lang="en-US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PSI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</a:t>
            </a:r>
            <a:r>
              <a:rPr lang="en-US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Certificate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ကို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</a:t>
            </a:r>
            <a:r>
              <a:rPr lang="en-US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(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၂၄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နာရီအတွင်း ထုတ်ပေးသွားပါမည်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။</a:t>
            </a:r>
            <a:endParaRPr lang="en-US" sz="21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633413" algn="l"/>
              </a:tabLst>
            </a:pPr>
            <a:r>
              <a:rPr lang="en-US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(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ခ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	Exporter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ကုမ္ပဏီမှ လုပ်ငန်းအပ်နှံမှုအား နေ့လည်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(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၁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: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ဝဝ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နာရ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ီ</a:t>
            </a:r>
            <a:r>
              <a:rPr lang="en-US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န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ောက်ပိုင်း 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ရ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ောက်ရှိပါက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(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၄၈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နာရီအတွင်း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MITS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မှ 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PSI </a:t>
            </a:r>
            <a:r>
              <a:rPr lang="en-US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Certificate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ထ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ုတ်ပေးသွားပ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ါ 	မည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။</a:t>
            </a:r>
            <a:endParaRPr lang="en-US" sz="21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633413" algn="l"/>
              </a:tabLst>
            </a:pPr>
            <a:r>
              <a:rPr lang="en-US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(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ဂ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	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အစိုးရရုံးပိတ်ရက်များနှင့် စနေ၊ တနင်္ဂနွေ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(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ရုံးပိတ်ရက်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များတွင် နံနက်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</a:t>
            </a:r>
            <a:r>
              <a:rPr lang="en-US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(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၁ဝ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: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ဝဝ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နာရီမှ နေ့လည်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(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၁၂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: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ဝဝ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နာရီထိ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MITS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မှ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PSI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လုပ်ငန်းများအား </a:t>
            </a:r>
            <a:r>
              <a:rPr lang="en-US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ဆ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ောင်ရွက်ပ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ေးသ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ွားမည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်။</a:t>
            </a:r>
            <a:endParaRPr lang="en-US" sz="21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633413" algn="l"/>
              </a:tabLst>
            </a:pPr>
            <a:r>
              <a:rPr lang="en-US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(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ဃ</a:t>
            </a:r>
            <a:r>
              <a:rPr lang="en-US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	Exporter 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ကုမ္ပဏီမှပေးပို့ထားသော အချက်အလက်များနှင့်စပ်လျဉ်း၍ </a:t>
            </a:r>
            <a:r>
              <a:rPr lang="en-US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ပ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ြင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်ဆင်ပ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ြောင်းလ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ဲမည်ဆ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ိုပါက </a:t>
            </a:r>
            <a:r>
              <a:rPr lang="en-US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Company Letter Head 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နှင့် ပြင်ဆင်လိုသော 	အကြောင်းအရာဖော်ပြ၍ ပ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ြန်လည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်လ</a:t>
            </a:r>
            <a:r>
              <a:rPr lang="my-MM" sz="21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ျှောက</a:t>
            </a:r>
            <a:r>
              <a:rPr lang="my-MM" sz="21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်ထားရမည်။</a:t>
            </a:r>
            <a:endParaRPr lang="en-US" sz="21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315200" y="6477000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68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52400"/>
            <a:ext cx="868680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my-MM" sz="22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စစ်ဆေး</a:t>
            </a:r>
            <a:r>
              <a:rPr lang="my-MM" sz="22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မည့်ပ</a:t>
            </a:r>
            <a:r>
              <a:rPr lang="my-MM" sz="22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ုံစ</a:t>
            </a:r>
            <a:r>
              <a:rPr lang="my-MM" sz="22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ံပါအခ</a:t>
            </a:r>
            <a:r>
              <a:rPr lang="my-MM" sz="22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ျက်အလက်မ</a:t>
            </a:r>
            <a:r>
              <a:rPr lang="my-MM" sz="22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ျား</a:t>
            </a:r>
            <a:endParaRPr lang="en-US" sz="2200" b="1" dirty="0" smtClean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tabLst>
                <a:tab pos="914400" algn="ctr"/>
                <a:tab pos="4572000" algn="ctr"/>
              </a:tabLst>
            </a:pPr>
            <a:r>
              <a:rPr lang="en-US" sz="20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ဇယ</a:t>
            </a:r>
            <a:r>
              <a:rPr lang="my-MM" sz="20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ားကွ</a:t>
            </a:r>
            <a:r>
              <a:rPr lang="my-MM" sz="20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က</a:t>
            </a:r>
            <a:r>
              <a:rPr lang="my-MM" sz="20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</a:t>
            </a:r>
            <a:r>
              <a:rPr lang="en-US" sz="20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အက</a:t>
            </a:r>
            <a:r>
              <a:rPr lang="my-MM" sz="20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ြောင်းအရာ</a:t>
            </a:r>
            <a:endParaRPr lang="en-US" sz="20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tabLst>
                <a:tab pos="914400" algn="ctr"/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၁	ပို့ကုန်တင်ပို့သူ	အမည်နှင့်လိပ်စ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ာ</a:t>
            </a:r>
            <a:endParaRPr lang="my-MM" sz="20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၂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ကုန်တင်သွင်းသူ	အမည်နှင့်လိပ်စ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ာ</a:t>
            </a:r>
            <a:endParaRPr lang="my-MM" sz="20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၃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လ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ုပ်ငန်းအမှတ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 (</a:t>
            </a:r>
            <a:r>
              <a:rPr lang="en-US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MITS)</a:t>
            </a:r>
            <a:endParaRPr lang="my-MM" sz="20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၄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နမူနာယ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ူသည့်ရက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်စ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ွဲ</a:t>
            </a:r>
            <a:endParaRPr lang="my-MM" sz="20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၅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သင်္ဘောအမည် + </a:t>
            </a:r>
            <a:r>
              <a:rPr lang="en-US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Voyage </a:t>
            </a:r>
            <a:r>
              <a:rPr lang="en-US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No.</a:t>
            </a:r>
            <a:endParaRPr lang="my-MM" sz="2000" dirty="0" smtClean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၆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ထောက်ခံချက်နံပါတ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</a:t>
            </a:r>
            <a:endParaRPr lang="my-MM" sz="20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၇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ထုပ်ပိုးမှုစနစ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</a:t>
            </a:r>
            <a:endParaRPr lang="my-MM" sz="20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၈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ကုန်အမှတ်တံဆိပ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</a:t>
            </a:r>
            <a:endParaRPr lang="my-MM" sz="20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၉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တင်ပို့သည့်ကုန်စည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</a:t>
            </a:r>
            <a:r>
              <a:rPr lang="en-US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(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ဆန်၊ ဆန်ကွဲ၊ ဆန်မှုန့်စသည်)</a:t>
            </a:r>
            <a:endParaRPr lang="en-US" sz="20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en-US" sz="2000" dirty="0" err="1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e.g</a:t>
            </a:r>
            <a:r>
              <a:rPr lang="en-US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Myanmar White Rice </a:t>
            </a:r>
            <a:r>
              <a:rPr lang="en-US" sz="2000" dirty="0" err="1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Kayinma</a:t>
            </a:r>
            <a:r>
              <a:rPr lang="en-US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5%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en-US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Myanmar Broken Rice B-1,2 (No </a:t>
            </a:r>
            <a:r>
              <a:rPr lang="en-US" sz="2000" dirty="0" err="1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Sortexed</a:t>
            </a:r>
            <a:r>
              <a:rPr lang="en-US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</a:t>
            </a:r>
            <a:endParaRPr lang="my-MM" sz="2000" dirty="0" smtClean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315200" y="6485501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67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315200" y="6248400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5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8600" y="457200"/>
            <a:ext cx="868680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my-MM" sz="22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စစ်ဆေးမည့်ပုံစံပါအချက်အလက်မ</a:t>
            </a:r>
            <a:r>
              <a:rPr lang="my-MM" sz="22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ျား </a:t>
            </a:r>
            <a:endParaRPr lang="en-US" sz="2000" b="1" dirty="0" smtClean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4114800" algn="ctr"/>
              </a:tabLst>
            </a:pPr>
            <a:r>
              <a:rPr lang="en-US" sz="20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ဇယ</a:t>
            </a:r>
            <a:r>
              <a:rPr lang="my-MM" sz="20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ားကွ</a:t>
            </a:r>
            <a:r>
              <a:rPr lang="my-MM" sz="20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က</a:t>
            </a:r>
            <a:r>
              <a:rPr lang="my-MM" sz="20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</a:t>
            </a:r>
            <a:r>
              <a:rPr lang="en-US" sz="20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အက</a:t>
            </a:r>
            <a:r>
              <a:rPr lang="my-MM" sz="20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ြောင်းအရာ</a:t>
            </a:r>
            <a:endParaRPr lang="en-US" sz="20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2286000" algn="l"/>
              </a:tabLst>
            </a:pP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၁၀	</a:t>
            </a:r>
            <a:r>
              <a:rPr lang="en-US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H.S </a:t>
            </a:r>
            <a:r>
              <a:rPr lang="en-US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Code</a:t>
            </a:r>
            <a:endParaRPr lang="my-MM" sz="2000" dirty="0" smtClean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၁၁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အိတ်အရေအတွက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</a:t>
            </a:r>
            <a:endParaRPr lang="my-MM" sz="20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၁၂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တစ်အိတ်ချင်း၏အလေးချိန် </a:t>
            </a:r>
            <a:r>
              <a:rPr lang="en-US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Gross </a:t>
            </a:r>
            <a:r>
              <a:rPr lang="en-US" sz="2000" dirty="0" err="1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Wt</a:t>
            </a:r>
            <a:r>
              <a:rPr lang="en-US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/ Net </a:t>
            </a:r>
            <a:r>
              <a:rPr lang="en-US" sz="2000" dirty="0" err="1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Wt</a:t>
            </a:r>
            <a:endParaRPr lang="my-MM" sz="20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၁၃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စုစုပေါင်း အလေးချိန် မက်ထရစ်တန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</a:t>
            </a:r>
            <a:endParaRPr lang="my-MM" sz="20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၁၄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သင်္ဘောမတင်မီစစ်ဆေးခြင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်း လ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ုပ်ဆောင်ခြင်းဆိုင်ရ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ာ</a:t>
            </a:r>
            <a:endParaRPr lang="my-MM" sz="20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၁၅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သိုလှောင်ရုံလိပ်စ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ာ</a:t>
            </a:r>
            <a:endParaRPr lang="my-MM" sz="20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၁၆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သင်္ဘောမတင်မီ အလေးချိန်နှင့် အရည်အသွေး စစ်ဆေးမ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ှုအပ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ေါ် </a:t>
            </a:r>
            <a:endParaRPr lang="my-MM" sz="2000" dirty="0" smtClean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>
              <a:lnSpc>
                <a:spcPct val="150000"/>
              </a:lnSpc>
              <a:tabLst>
                <a:tab pos="914400" algn="ctr"/>
                <a:tab pos="2286000" algn="l"/>
              </a:tabLst>
            </a:pP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en-US" sz="20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MITS </a:t>
            </a:r>
            <a:r>
              <a:rPr lang="my-MM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မှ အကဲဖြတ်ချက်</a:t>
            </a:r>
            <a:r>
              <a:rPr lang="en-US" sz="20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</a:p>
          <a:p>
            <a:pPr>
              <a:lnSpc>
                <a:spcPct val="150000"/>
              </a:lnSpc>
            </a:pPr>
            <a:endParaRPr lang="en-US" sz="2000" b="1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71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6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33400" y="457200"/>
            <a:ext cx="8153400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Company Letter </a:t>
            </a:r>
            <a:r>
              <a:rPr lang="en-US" sz="2800" b="1" dirty="0" smtClean="0"/>
              <a:t>Head</a:t>
            </a:r>
          </a:p>
          <a:p>
            <a:pPr algn="ctr"/>
            <a:endParaRPr lang="en-US" sz="2800" b="1" dirty="0"/>
          </a:p>
          <a:p>
            <a:r>
              <a:rPr lang="en-US" dirty="0"/>
              <a:t>Requirement of </a:t>
            </a:r>
            <a:r>
              <a:rPr lang="en-US" dirty="0" err="1"/>
              <a:t>Informations</a:t>
            </a:r>
            <a:r>
              <a:rPr lang="en-US" dirty="0"/>
              <a:t> For PSI</a:t>
            </a:r>
          </a:p>
          <a:p>
            <a:r>
              <a:rPr lang="en-US" dirty="0"/>
              <a:t>( 1 ) Exporter Name &amp; Address	: </a:t>
            </a:r>
          </a:p>
          <a:p>
            <a:r>
              <a:rPr lang="en-US" dirty="0"/>
              <a:t>( 2 ) Consignee Name &amp; Address	: </a:t>
            </a:r>
          </a:p>
          <a:p>
            <a:r>
              <a:rPr lang="en-US" dirty="0"/>
              <a:t>( 3 ) Ref: No			</a:t>
            </a:r>
            <a:r>
              <a:rPr lang="en-US" dirty="0" smtClean="0"/>
              <a:t>: </a:t>
            </a:r>
            <a:r>
              <a:rPr lang="en-US" dirty="0"/>
              <a:t>Fill By MITS </a:t>
            </a:r>
          </a:p>
          <a:p>
            <a:r>
              <a:rPr lang="en-US" dirty="0"/>
              <a:t>( 4 ) Sampling Date		</a:t>
            </a:r>
            <a:r>
              <a:rPr lang="en-US" dirty="0" smtClean="0"/>
              <a:t>: </a:t>
            </a:r>
            <a:r>
              <a:rPr lang="en-US" dirty="0"/>
              <a:t>Fill By MITS</a:t>
            </a:r>
          </a:p>
          <a:p>
            <a:r>
              <a:rPr lang="en-US" dirty="0"/>
              <a:t>( 5 ) Vessel Name			: </a:t>
            </a:r>
          </a:p>
          <a:p>
            <a:r>
              <a:rPr lang="en-US" dirty="0"/>
              <a:t>( 6 ) Certificate No.		</a:t>
            </a:r>
            <a:r>
              <a:rPr lang="en-US" dirty="0" smtClean="0"/>
              <a:t>: </a:t>
            </a:r>
            <a:r>
              <a:rPr lang="en-US" dirty="0"/>
              <a:t>Fill By MITS</a:t>
            </a:r>
          </a:p>
          <a:p>
            <a:r>
              <a:rPr lang="en-US" dirty="0"/>
              <a:t>( 7 ) Packing Type			:   </a:t>
            </a:r>
          </a:p>
          <a:p>
            <a:r>
              <a:rPr lang="en-US" dirty="0"/>
              <a:t>( 8 ) Marking			</a:t>
            </a:r>
            <a:r>
              <a:rPr lang="en-US" dirty="0" smtClean="0"/>
              <a:t>:  </a:t>
            </a:r>
            <a:r>
              <a:rPr lang="en-US" dirty="0"/>
              <a:t>( Attached File )</a:t>
            </a:r>
          </a:p>
          <a:p>
            <a:r>
              <a:rPr lang="en-US" dirty="0"/>
              <a:t>( 9 ) Commodity Name		:   </a:t>
            </a:r>
          </a:p>
          <a:p>
            <a:r>
              <a:rPr lang="en-US" dirty="0"/>
              <a:t>( 10 ) HS Code			:   </a:t>
            </a:r>
          </a:p>
          <a:p>
            <a:r>
              <a:rPr lang="en-US" dirty="0"/>
              <a:t>( 11 ) No. of Bags/Bales		:   </a:t>
            </a:r>
          </a:p>
          <a:p>
            <a:r>
              <a:rPr lang="en-US" dirty="0"/>
              <a:t>( 12 ) Weight Per Bags ( KGM )	:   </a:t>
            </a:r>
          </a:p>
          <a:p>
            <a:r>
              <a:rPr lang="en-US" dirty="0"/>
              <a:t>( 13 ) Quantity			:   </a:t>
            </a:r>
          </a:p>
          <a:p>
            <a:r>
              <a:rPr lang="en-US" dirty="0"/>
              <a:t>( 14 ) </a:t>
            </a:r>
            <a:r>
              <a:rPr lang="en-US" dirty="0" err="1"/>
              <a:t>Licence</a:t>
            </a:r>
            <a:r>
              <a:rPr lang="en-US" dirty="0"/>
              <a:t> No.			:  </a:t>
            </a:r>
          </a:p>
          <a:p>
            <a:r>
              <a:rPr lang="en-US" dirty="0"/>
              <a:t>( 15 ) Warehouse Address		:    </a:t>
            </a:r>
          </a:p>
          <a:p>
            <a:r>
              <a:rPr lang="en-US" dirty="0"/>
              <a:t>( 16 ) Inspection Name		:   </a:t>
            </a:r>
          </a:p>
          <a:p>
            <a:r>
              <a:rPr lang="en-US" dirty="0"/>
              <a:t>Remark:	Above the </a:t>
            </a:r>
            <a:r>
              <a:rPr lang="en-US" dirty="0" err="1"/>
              <a:t>Informations</a:t>
            </a:r>
            <a:r>
              <a:rPr lang="en-US" dirty="0"/>
              <a:t> must be Filled in correctly by the client or authorized agent.</a:t>
            </a:r>
          </a:p>
        </p:txBody>
      </p:sp>
    </p:spTree>
    <p:extLst>
      <p:ext uri="{BB962C8B-B14F-4D97-AF65-F5344CB8AC3E}">
        <p14:creationId xmlns:p14="http://schemas.microsoft.com/office/powerpoint/2010/main" val="540237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1219200"/>
            <a:ext cx="82296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Exporter 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ကုမ္ပဏီများအနေဖြင့်</a:t>
            </a:r>
            <a:r>
              <a:rPr lang="en-US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MITS 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မှ</a:t>
            </a:r>
            <a:r>
              <a:rPr lang="en-US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PSI Certificate 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၏ ကုန်ကျငွေအား</a:t>
            </a:r>
            <a:r>
              <a:rPr lang="en-US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 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လုပ်ငန</a:t>
            </a:r>
            <a:r>
              <a:rPr lang="my-MM" sz="28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်းအပ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်နှံချိန်</a:t>
            </a:r>
            <a:r>
              <a:rPr lang="en-US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(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သို့</a:t>
            </a:r>
            <a:r>
              <a:rPr lang="en-US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 PSI Certificate 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ထုတ်ယူချိန်တွင် ကျသင့်ငွေအား ပေးဆောင်သွားရမည် ဖြစ်ပ</a:t>
            </a:r>
            <a:r>
              <a:rPr lang="my-MM" sz="28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ါသည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်။</a:t>
            </a:r>
            <a:endParaRPr lang="en-US" sz="25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85703" y="6400800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14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1143000"/>
            <a:ext cx="8686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my-MM" sz="2800" b="1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စစ်ဆေးခနှုန်းထားမ</a:t>
            </a:r>
            <a:r>
              <a:rPr lang="my-MM" sz="2800" b="1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ျား</a:t>
            </a:r>
          </a:p>
          <a:p>
            <a:pPr>
              <a:lnSpc>
                <a:spcPct val="150000"/>
              </a:lnSpc>
            </a:pPr>
            <a:endParaRPr lang="en-US" sz="28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 marL="457200" indent="-457200">
              <a:lnSpc>
                <a:spcPct val="200000"/>
              </a:lnSpc>
              <a:buFont typeface="Wingdings" pitchFamily="2" charset="2"/>
              <a:buChar char="Ø"/>
              <a:tabLst>
                <a:tab pos="457200" algn="l"/>
                <a:tab pos="7772400" algn="r"/>
              </a:tabLst>
            </a:pPr>
            <a:r>
              <a:rPr lang="my-MM" sz="28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၁ 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တန်မှ တန် ၂ဝဝ ထိ</a:t>
            </a:r>
            <a:r>
              <a:rPr lang="en-US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8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၃ဝဝဝဝ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ိ</a:t>
            </a:r>
            <a:r>
              <a:rPr lang="en-US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/- 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ကျပ်</a:t>
            </a:r>
            <a:endParaRPr lang="en-US" sz="28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 marL="457200" indent="-457200">
              <a:lnSpc>
                <a:spcPct val="200000"/>
              </a:lnSpc>
              <a:buFont typeface="Wingdings" pitchFamily="2" charset="2"/>
              <a:buChar char="Ø"/>
              <a:tabLst>
                <a:tab pos="457200" algn="l"/>
                <a:tab pos="7772400" algn="r"/>
              </a:tabLst>
            </a:pPr>
            <a:r>
              <a:rPr lang="my-MM" sz="28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၂ဝ၁ 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တန်မှ တန် ၅ဝဝ ထိ</a:t>
            </a:r>
            <a:r>
              <a:rPr lang="en-US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8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၅ဝဝဝဝ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ိ</a:t>
            </a:r>
            <a:r>
              <a:rPr lang="en-US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/-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ကျပ်</a:t>
            </a:r>
            <a:endParaRPr lang="en-US" sz="28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  <a:p>
            <a:pPr marL="457200" indent="-457200">
              <a:lnSpc>
                <a:spcPct val="200000"/>
              </a:lnSpc>
              <a:buFont typeface="Wingdings" pitchFamily="2" charset="2"/>
              <a:buChar char="Ø"/>
              <a:tabLst>
                <a:tab pos="457200" algn="l"/>
                <a:tab pos="7772400" algn="r"/>
              </a:tabLst>
            </a:pPr>
            <a:r>
              <a:rPr lang="my-MM" sz="2800" dirty="0" smtClean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၅ဝ၁ 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တန်နှင့်အထက်</a:t>
            </a:r>
            <a:r>
              <a:rPr lang="en-US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 (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၁</a:t>
            </a:r>
            <a:r>
              <a:rPr lang="en-US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) 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တန်လျှင်</a:t>
            </a:r>
            <a:r>
              <a:rPr lang="en-US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	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၁ဝဝိ</a:t>
            </a:r>
            <a:r>
              <a:rPr lang="en-US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/-</a:t>
            </a:r>
            <a:r>
              <a:rPr lang="my-MM" sz="2800" dirty="0">
                <a:solidFill>
                  <a:srgbClr val="002060"/>
                </a:solidFill>
                <a:latin typeface="Pyidaungsu" pitchFamily="34" charset="0"/>
                <a:cs typeface="Pyidaungsu" pitchFamily="34" charset="0"/>
              </a:rPr>
              <a:t>ကျပ်</a:t>
            </a:r>
            <a:endParaRPr lang="en-US" sz="28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80787" y="6400800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50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280787" y="6248400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9</a:t>
            </a:fld>
            <a:endParaRPr lang="en-US"/>
          </a:p>
        </p:txBody>
      </p:sp>
      <p:pic>
        <p:nvPicPr>
          <p:cNvPr id="1026" name="Picture 2" descr="G:\Departmental\Export\PERSHIPMENT INSPECTION (PSI)\PSI Certificate (PDF)\Pre-shipment Weight and Quality Assessment Certificate_Page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3334"/>
            <a:ext cx="4648200" cy="657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72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241</TotalTime>
  <Words>441</Words>
  <Application>Microsoft Office PowerPoint</Application>
  <PresentationFormat>On-screen Show (4:3)</PresentationFormat>
  <Paragraphs>82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Slipstream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24</cp:revision>
  <cp:lastPrinted>2023-06-05T07:12:31Z</cp:lastPrinted>
  <dcterms:created xsi:type="dcterms:W3CDTF">2022-10-04T02:57:18Z</dcterms:created>
  <dcterms:modified xsi:type="dcterms:W3CDTF">2023-06-14T02:49:18Z</dcterms:modified>
</cp:coreProperties>
</file>